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877" r:id="rId5"/>
    <p:sldId id="953" r:id="rId6"/>
    <p:sldId id="878" r:id="rId7"/>
    <p:sldId id="907" r:id="rId8"/>
    <p:sldId id="899" r:id="rId9"/>
    <p:sldId id="1006" r:id="rId10"/>
    <p:sldId id="914" r:id="rId11"/>
    <p:sldId id="915" r:id="rId12"/>
    <p:sldId id="919" r:id="rId13"/>
    <p:sldId id="922" r:id="rId14"/>
    <p:sldId id="923" r:id="rId15"/>
    <p:sldId id="925" r:id="rId16"/>
    <p:sldId id="896" r:id="rId17"/>
    <p:sldId id="1013" r:id="rId18"/>
    <p:sldId id="1004" r:id="rId19"/>
    <p:sldId id="1007" r:id="rId20"/>
    <p:sldId id="1008" r:id="rId21"/>
    <p:sldId id="1009" r:id="rId22"/>
    <p:sldId id="1010" r:id="rId23"/>
    <p:sldId id="1011" r:id="rId24"/>
    <p:sldId id="847" r:id="rId25"/>
  </p:sldIdLst>
  <p:sldSz cx="12195175" cy="6859588"/>
  <p:notesSz cx="6724650" cy="9774238"/>
  <p:defaultTextStyle>
    <a:defPPr>
      <a:defRPr lang="en-US"/>
    </a:defPPr>
    <a:lvl1pPr marL="0" algn="l" defTabSz="2286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46" algn="l" defTabSz="2286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91" algn="l" defTabSz="2286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937" algn="l" defTabSz="2286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583" algn="l" defTabSz="2286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229" algn="l" defTabSz="2286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874" algn="l" defTabSz="2286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520" algn="l" defTabSz="2286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9166" algn="l" defTabSz="2286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0" userDrawn="1">
          <p15:clr>
            <a:srgbClr val="A4A3A4"/>
          </p15:clr>
        </p15:guide>
        <p15:guide id="2" pos="211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54E66D-6A0A-E78C-1F9C-DC4180ECBC7A}" name="Sangcami Krishnakumar" initials="SK" userId="S::Sangcami.Krishnakumar@asker.kommune.no::f52d92a8-952a-4913-b9c4-9c1278c8c0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543"/>
    <a:srgbClr val="996633"/>
    <a:srgbClr val="B5D5A7"/>
    <a:srgbClr val="99FF99"/>
    <a:srgbClr val="D1DCC7"/>
    <a:srgbClr val="E0E7EE"/>
    <a:srgbClr val="021C4A"/>
    <a:srgbClr val="E9B16C"/>
    <a:srgbClr val="B51D00"/>
    <a:srgbClr val="003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2A32A3-EDF7-4177-BA5C-65EAAC3FC608}" v="1" dt="2023-03-21T14:32:08.124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29" autoAdjust="0"/>
  </p:normalViewPr>
  <p:slideViewPr>
    <p:cSldViewPr snapToGrid="0">
      <p:cViewPr varScale="1">
        <p:scale>
          <a:sx n="99" d="100"/>
          <a:sy n="99" d="100"/>
        </p:scale>
        <p:origin x="996" y="84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80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ette Kampesæter Førland" userId="3156c098-a49e-42a1-89e2-1ebace7d7a0e" providerId="ADAL" clId="{B42A32A3-EDF7-4177-BA5C-65EAAC3FC608}"/>
    <pc:docChg chg="undo redo custSel modSld">
      <pc:chgData name="Anette Kampesæter Førland" userId="3156c098-a49e-42a1-89e2-1ebace7d7a0e" providerId="ADAL" clId="{B42A32A3-EDF7-4177-BA5C-65EAAC3FC608}" dt="2023-03-22T14:41:29.768" v="2506" actId="20577"/>
      <pc:docMkLst>
        <pc:docMk/>
      </pc:docMkLst>
      <pc:sldChg chg="addSp delSp modSp mod">
        <pc:chgData name="Anette Kampesæter Førland" userId="3156c098-a49e-42a1-89e2-1ebace7d7a0e" providerId="ADAL" clId="{B42A32A3-EDF7-4177-BA5C-65EAAC3FC608}" dt="2023-03-22T14:41:29.768" v="2506" actId="20577"/>
        <pc:sldMkLst>
          <pc:docMk/>
          <pc:sldMk cId="3489446043" sldId="877"/>
        </pc:sldMkLst>
        <pc:spChg chg="mod">
          <ac:chgData name="Anette Kampesæter Førland" userId="3156c098-a49e-42a1-89e2-1ebace7d7a0e" providerId="ADAL" clId="{B42A32A3-EDF7-4177-BA5C-65EAAC3FC608}" dt="2023-03-21T14:33:49.523" v="161" actId="20577"/>
          <ac:spMkLst>
            <pc:docMk/>
            <pc:sldMk cId="3489446043" sldId="877"/>
            <ac:spMk id="2" creationId="{A4305693-6B9B-254E-9500-E2BC6652A00D}"/>
          </ac:spMkLst>
        </pc:spChg>
        <pc:spChg chg="mod">
          <ac:chgData name="Anette Kampesæter Førland" userId="3156c098-a49e-42a1-89e2-1ebace7d7a0e" providerId="ADAL" clId="{B42A32A3-EDF7-4177-BA5C-65EAAC3FC608}" dt="2023-03-22T14:41:29.768" v="2506" actId="20577"/>
          <ac:spMkLst>
            <pc:docMk/>
            <pc:sldMk cId="3489446043" sldId="877"/>
            <ac:spMk id="3" creationId="{5F588A64-09C9-8149-92EB-75D29E43E61E}"/>
          </ac:spMkLst>
        </pc:spChg>
        <pc:spChg chg="add del mod">
          <ac:chgData name="Anette Kampesæter Førland" userId="3156c098-a49e-42a1-89e2-1ebace7d7a0e" providerId="ADAL" clId="{B42A32A3-EDF7-4177-BA5C-65EAAC3FC608}" dt="2023-03-21T14:32:53.737" v="149" actId="478"/>
          <ac:spMkLst>
            <pc:docMk/>
            <pc:sldMk cId="3489446043" sldId="877"/>
            <ac:spMk id="5" creationId="{9C26EEBC-5A2D-5874-0FC5-098553F39E41}"/>
          </ac:spMkLst>
        </pc:spChg>
        <pc:spChg chg="mod">
          <ac:chgData name="Anette Kampesæter Førland" userId="3156c098-a49e-42a1-89e2-1ebace7d7a0e" providerId="ADAL" clId="{B42A32A3-EDF7-4177-BA5C-65EAAC3FC608}" dt="2023-03-21T14:31:52.218" v="131" actId="20577"/>
          <ac:spMkLst>
            <pc:docMk/>
            <pc:sldMk cId="3489446043" sldId="877"/>
            <ac:spMk id="8" creationId="{BC785997-16FF-304B-B722-B07112299558}"/>
          </ac:spMkLst>
        </pc:spChg>
        <pc:picChg chg="add mod">
          <ac:chgData name="Anette Kampesæter Førland" userId="3156c098-a49e-42a1-89e2-1ebace7d7a0e" providerId="ADAL" clId="{B42A32A3-EDF7-4177-BA5C-65EAAC3FC608}" dt="2023-03-21T14:33:17.834" v="154" actId="1076"/>
          <ac:picMkLst>
            <pc:docMk/>
            <pc:sldMk cId="3489446043" sldId="877"/>
            <ac:picMk id="6" creationId="{7587DB18-B5B9-C2F9-7A3D-942467A84413}"/>
          </ac:picMkLst>
        </pc:picChg>
        <pc:picChg chg="del">
          <ac:chgData name="Anette Kampesæter Førland" userId="3156c098-a49e-42a1-89e2-1ebace7d7a0e" providerId="ADAL" clId="{B42A32A3-EDF7-4177-BA5C-65EAAC3FC608}" dt="2023-03-21T14:29:56.785" v="0" actId="478"/>
          <ac:picMkLst>
            <pc:docMk/>
            <pc:sldMk cId="3489446043" sldId="877"/>
            <ac:picMk id="16" creationId="{220D1BF1-0532-8D74-B608-4B9B71119C77}"/>
          </ac:picMkLst>
        </pc:picChg>
      </pc:sldChg>
      <pc:sldChg chg="modSp mod">
        <pc:chgData name="Anette Kampesæter Førland" userId="3156c098-a49e-42a1-89e2-1ebace7d7a0e" providerId="ADAL" clId="{B42A32A3-EDF7-4177-BA5C-65EAAC3FC608}" dt="2023-03-22T14:36:27.253" v="2487" actId="1076"/>
        <pc:sldMkLst>
          <pc:docMk/>
          <pc:sldMk cId="252791542" sldId="907"/>
        </pc:sldMkLst>
        <pc:spChg chg="mod">
          <ac:chgData name="Anette Kampesæter Førland" userId="3156c098-a49e-42a1-89e2-1ebace7d7a0e" providerId="ADAL" clId="{B42A32A3-EDF7-4177-BA5C-65EAAC3FC608}" dt="2023-03-22T14:36:27.253" v="2487" actId="1076"/>
          <ac:spMkLst>
            <pc:docMk/>
            <pc:sldMk cId="252791542" sldId="907"/>
            <ac:spMk id="9" creationId="{1CFE84B6-ADCE-95C4-B604-5EACAD9A1BF3}"/>
          </ac:spMkLst>
        </pc:spChg>
      </pc:sldChg>
      <pc:sldChg chg="modSp mod">
        <pc:chgData name="Anette Kampesæter Førland" userId="3156c098-a49e-42a1-89e2-1ebace7d7a0e" providerId="ADAL" clId="{B42A32A3-EDF7-4177-BA5C-65EAAC3FC608}" dt="2023-03-22T14:37:04.966" v="2488" actId="20577"/>
        <pc:sldMkLst>
          <pc:docMk/>
          <pc:sldMk cId="986367030" sldId="1006"/>
        </pc:sldMkLst>
        <pc:spChg chg="mod">
          <ac:chgData name="Anette Kampesæter Førland" userId="3156c098-a49e-42a1-89e2-1ebace7d7a0e" providerId="ADAL" clId="{B42A32A3-EDF7-4177-BA5C-65EAAC3FC608}" dt="2023-03-22T14:37:04.966" v="2488" actId="20577"/>
          <ac:spMkLst>
            <pc:docMk/>
            <pc:sldMk cId="986367030" sldId="1006"/>
            <ac:spMk id="3" creationId="{1E5678EF-DD43-48F4-98E4-D4001D43DBB7}"/>
          </ac:spMkLst>
        </pc:spChg>
      </pc:sldChg>
      <pc:sldChg chg="modSp mod">
        <pc:chgData name="Anette Kampesæter Førland" userId="3156c098-a49e-42a1-89e2-1ebace7d7a0e" providerId="ADAL" clId="{B42A32A3-EDF7-4177-BA5C-65EAAC3FC608}" dt="2023-03-21T15:45:53.442" v="513" actId="948"/>
        <pc:sldMkLst>
          <pc:docMk/>
          <pc:sldMk cId="3146499963" sldId="1007"/>
        </pc:sldMkLst>
        <pc:spChg chg="mod">
          <ac:chgData name="Anette Kampesæter Førland" userId="3156c098-a49e-42a1-89e2-1ebace7d7a0e" providerId="ADAL" clId="{B42A32A3-EDF7-4177-BA5C-65EAAC3FC608}" dt="2023-03-21T15:40:45.473" v="502" actId="20577"/>
          <ac:spMkLst>
            <pc:docMk/>
            <pc:sldMk cId="3146499963" sldId="1007"/>
            <ac:spMk id="2" creationId="{EE3E86AF-4B4F-6511-C955-E2934F792F3D}"/>
          </ac:spMkLst>
        </pc:spChg>
        <pc:spChg chg="mod">
          <ac:chgData name="Anette Kampesæter Førland" userId="3156c098-a49e-42a1-89e2-1ebace7d7a0e" providerId="ADAL" clId="{B42A32A3-EDF7-4177-BA5C-65EAAC3FC608}" dt="2023-03-21T15:45:46.955" v="512" actId="948"/>
          <ac:spMkLst>
            <pc:docMk/>
            <pc:sldMk cId="3146499963" sldId="1007"/>
            <ac:spMk id="4" creationId="{9BA0C38B-0BE0-DCFD-2A48-265A17A4BCEA}"/>
          </ac:spMkLst>
        </pc:spChg>
        <pc:spChg chg="mod">
          <ac:chgData name="Anette Kampesæter Førland" userId="3156c098-a49e-42a1-89e2-1ebace7d7a0e" providerId="ADAL" clId="{B42A32A3-EDF7-4177-BA5C-65EAAC3FC608}" dt="2023-03-21T15:45:53.442" v="513" actId="948"/>
          <ac:spMkLst>
            <pc:docMk/>
            <pc:sldMk cId="3146499963" sldId="1007"/>
            <ac:spMk id="6" creationId="{5A761D2F-C1B6-4159-61C7-A9D87D2B8CCD}"/>
          </ac:spMkLst>
        </pc:spChg>
        <pc:spChg chg="mod">
          <ac:chgData name="Anette Kampesæter Førland" userId="3156c098-a49e-42a1-89e2-1ebace7d7a0e" providerId="ADAL" clId="{B42A32A3-EDF7-4177-BA5C-65EAAC3FC608}" dt="2023-03-21T15:40:22.989" v="480" actId="403"/>
          <ac:spMkLst>
            <pc:docMk/>
            <pc:sldMk cId="3146499963" sldId="1007"/>
            <ac:spMk id="17" creationId="{F06FFB75-BB06-1D23-5B68-C8E007A93228}"/>
          </ac:spMkLst>
        </pc:spChg>
      </pc:sldChg>
      <pc:sldChg chg="modSp mod">
        <pc:chgData name="Anette Kampesæter Førland" userId="3156c098-a49e-42a1-89e2-1ebace7d7a0e" providerId="ADAL" clId="{B42A32A3-EDF7-4177-BA5C-65EAAC3FC608}" dt="2023-03-22T14:38:48.824" v="2496" actId="20577"/>
        <pc:sldMkLst>
          <pc:docMk/>
          <pc:sldMk cId="3855592147" sldId="1008"/>
        </pc:sldMkLst>
        <pc:spChg chg="mod">
          <ac:chgData name="Anette Kampesæter Førland" userId="3156c098-a49e-42a1-89e2-1ebace7d7a0e" providerId="ADAL" clId="{B42A32A3-EDF7-4177-BA5C-65EAAC3FC608}" dt="2023-03-21T15:55:30.487" v="890" actId="20577"/>
          <ac:spMkLst>
            <pc:docMk/>
            <pc:sldMk cId="3855592147" sldId="1008"/>
            <ac:spMk id="4" creationId="{3A9947E2-E689-F732-F8D3-06D83053293E}"/>
          </ac:spMkLst>
        </pc:spChg>
        <pc:spChg chg="mod">
          <ac:chgData name="Anette Kampesæter Førland" userId="3156c098-a49e-42a1-89e2-1ebace7d7a0e" providerId="ADAL" clId="{B42A32A3-EDF7-4177-BA5C-65EAAC3FC608}" dt="2023-03-22T14:38:48.824" v="2496" actId="20577"/>
          <ac:spMkLst>
            <pc:docMk/>
            <pc:sldMk cId="3855592147" sldId="1008"/>
            <ac:spMk id="6" creationId="{B85A73F7-554D-E38C-4EE3-7E5670CAC84E}"/>
          </ac:spMkLst>
        </pc:spChg>
      </pc:sldChg>
      <pc:sldChg chg="modSp mod">
        <pc:chgData name="Anette Kampesæter Førland" userId="3156c098-a49e-42a1-89e2-1ebace7d7a0e" providerId="ADAL" clId="{B42A32A3-EDF7-4177-BA5C-65EAAC3FC608}" dt="2023-03-22T14:39:29.410" v="2502" actId="6549"/>
        <pc:sldMkLst>
          <pc:docMk/>
          <pc:sldMk cId="859047321" sldId="1009"/>
        </pc:sldMkLst>
        <pc:spChg chg="mod">
          <ac:chgData name="Anette Kampesæter Førland" userId="3156c098-a49e-42a1-89e2-1ebace7d7a0e" providerId="ADAL" clId="{B42A32A3-EDF7-4177-BA5C-65EAAC3FC608}" dt="2023-03-22T14:39:29.410" v="2502" actId="6549"/>
          <ac:spMkLst>
            <pc:docMk/>
            <pc:sldMk cId="859047321" sldId="1009"/>
            <ac:spMk id="4" creationId="{852F3EEB-6AD7-708B-8EB2-64256BB6132B}"/>
          </ac:spMkLst>
        </pc:spChg>
        <pc:spChg chg="mod">
          <ac:chgData name="Anette Kampesæter Førland" userId="3156c098-a49e-42a1-89e2-1ebace7d7a0e" providerId="ADAL" clId="{B42A32A3-EDF7-4177-BA5C-65EAAC3FC608}" dt="2023-03-21T16:20:29.890" v="1285" actId="1076"/>
          <ac:spMkLst>
            <pc:docMk/>
            <pc:sldMk cId="859047321" sldId="1009"/>
            <ac:spMk id="6" creationId="{F9A24780-45A1-5D22-88A5-19BA78774838}"/>
          </ac:spMkLst>
        </pc:spChg>
      </pc:sldChg>
      <pc:sldChg chg="modSp mod">
        <pc:chgData name="Anette Kampesæter Førland" userId="3156c098-a49e-42a1-89e2-1ebace7d7a0e" providerId="ADAL" clId="{B42A32A3-EDF7-4177-BA5C-65EAAC3FC608}" dt="2023-03-21T16:56:35.866" v="2162" actId="1076"/>
        <pc:sldMkLst>
          <pc:docMk/>
          <pc:sldMk cId="2575098888" sldId="1010"/>
        </pc:sldMkLst>
        <pc:spChg chg="mod">
          <ac:chgData name="Anette Kampesæter Førland" userId="3156c098-a49e-42a1-89e2-1ebace7d7a0e" providerId="ADAL" clId="{B42A32A3-EDF7-4177-BA5C-65EAAC3FC608}" dt="2023-03-21T16:55:01.129" v="2157" actId="1076"/>
          <ac:spMkLst>
            <pc:docMk/>
            <pc:sldMk cId="2575098888" sldId="1010"/>
            <ac:spMk id="4" creationId="{82FFC591-C511-2B9D-055C-F51F1CB00619}"/>
          </ac:spMkLst>
        </pc:spChg>
        <pc:spChg chg="mod">
          <ac:chgData name="Anette Kampesæter Førland" userId="3156c098-a49e-42a1-89e2-1ebace7d7a0e" providerId="ADAL" clId="{B42A32A3-EDF7-4177-BA5C-65EAAC3FC608}" dt="2023-03-21T16:55:33.957" v="2161" actId="948"/>
          <ac:spMkLst>
            <pc:docMk/>
            <pc:sldMk cId="2575098888" sldId="1010"/>
            <ac:spMk id="6" creationId="{7B856553-CC21-2841-6AFC-4AAC8BD0CBC3}"/>
          </ac:spMkLst>
        </pc:spChg>
        <pc:spChg chg="mod">
          <ac:chgData name="Anette Kampesæter Førland" userId="3156c098-a49e-42a1-89e2-1ebace7d7a0e" providerId="ADAL" clId="{B42A32A3-EDF7-4177-BA5C-65EAAC3FC608}" dt="2023-03-21T16:55:10.481" v="2158" actId="1076"/>
          <ac:spMkLst>
            <pc:docMk/>
            <pc:sldMk cId="2575098888" sldId="1010"/>
            <ac:spMk id="8" creationId="{A0C8F3B9-925F-B2E3-DAD3-781283B78BCA}"/>
          </ac:spMkLst>
        </pc:spChg>
        <pc:spChg chg="mod">
          <ac:chgData name="Anette Kampesæter Førland" userId="3156c098-a49e-42a1-89e2-1ebace7d7a0e" providerId="ADAL" clId="{B42A32A3-EDF7-4177-BA5C-65EAAC3FC608}" dt="2023-03-21T16:56:35.866" v="2162" actId="1076"/>
          <ac:spMkLst>
            <pc:docMk/>
            <pc:sldMk cId="2575098888" sldId="1010"/>
            <ac:spMk id="10" creationId="{26C7726F-E8D0-EC4E-3EB7-F52E7364E038}"/>
          </ac:spMkLst>
        </pc:spChg>
      </pc:sldChg>
      <pc:sldChg chg="modSp mod">
        <pc:chgData name="Anette Kampesæter Førland" userId="3156c098-a49e-42a1-89e2-1ebace7d7a0e" providerId="ADAL" clId="{B42A32A3-EDF7-4177-BA5C-65EAAC3FC608}" dt="2023-03-21T17:11:18.646" v="2484" actId="1076"/>
        <pc:sldMkLst>
          <pc:docMk/>
          <pc:sldMk cId="3426641673" sldId="1011"/>
        </pc:sldMkLst>
        <pc:spChg chg="mod">
          <ac:chgData name="Anette Kampesæter Førland" userId="3156c098-a49e-42a1-89e2-1ebace7d7a0e" providerId="ADAL" clId="{B42A32A3-EDF7-4177-BA5C-65EAAC3FC608}" dt="2023-03-21T17:11:15.646" v="2483" actId="1076"/>
          <ac:spMkLst>
            <pc:docMk/>
            <pc:sldMk cId="3426641673" sldId="1011"/>
            <ac:spMk id="4" creationId="{020D73EC-38F2-D3F9-D354-FFAA5C63A80C}"/>
          </ac:spMkLst>
        </pc:spChg>
        <pc:spChg chg="mod">
          <ac:chgData name="Anette Kampesæter Førland" userId="3156c098-a49e-42a1-89e2-1ebace7d7a0e" providerId="ADAL" clId="{B42A32A3-EDF7-4177-BA5C-65EAAC3FC608}" dt="2023-03-21T17:10:54.230" v="2481" actId="1076"/>
          <ac:spMkLst>
            <pc:docMk/>
            <pc:sldMk cId="3426641673" sldId="1011"/>
            <ac:spMk id="6" creationId="{62B7C2C3-8033-514B-19E4-C3ABDBA32397}"/>
          </ac:spMkLst>
        </pc:spChg>
        <pc:spChg chg="mod">
          <ac:chgData name="Anette Kampesæter Førland" userId="3156c098-a49e-42a1-89e2-1ebace7d7a0e" providerId="ADAL" clId="{B42A32A3-EDF7-4177-BA5C-65EAAC3FC608}" dt="2023-03-21T17:11:05.702" v="2482" actId="1076"/>
          <ac:spMkLst>
            <pc:docMk/>
            <pc:sldMk cId="3426641673" sldId="1011"/>
            <ac:spMk id="8" creationId="{EF21B854-4CA8-A864-CCE3-C0A89B5E16E6}"/>
          </ac:spMkLst>
        </pc:spChg>
        <pc:spChg chg="mod">
          <ac:chgData name="Anette Kampesæter Førland" userId="3156c098-a49e-42a1-89e2-1ebace7d7a0e" providerId="ADAL" clId="{B42A32A3-EDF7-4177-BA5C-65EAAC3FC608}" dt="2023-03-21T17:11:18.646" v="2484" actId="1076"/>
          <ac:spMkLst>
            <pc:docMk/>
            <pc:sldMk cId="3426641673" sldId="1011"/>
            <ac:spMk id="10" creationId="{3BD8AC29-288D-62CD-40B5-A8A84BB6EE5B}"/>
          </ac:spMkLst>
        </pc:spChg>
      </pc:sldChg>
      <pc:sldChg chg="modNotesTx">
        <pc:chgData name="Anette Kampesæter Førland" userId="3156c098-a49e-42a1-89e2-1ebace7d7a0e" providerId="ADAL" clId="{B42A32A3-EDF7-4177-BA5C-65EAAC3FC608}" dt="2023-03-21T14:34:32.468" v="162" actId="6549"/>
        <pc:sldMkLst>
          <pc:docMk/>
          <pc:sldMk cId="533881107" sldId="101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2914015" cy="492227"/>
          </a:xfrm>
          <a:prstGeom prst="rect">
            <a:avLst/>
          </a:prstGeom>
        </p:spPr>
        <p:txBody>
          <a:bodyPr vert="horz" lIns="184284" tIns="92143" rIns="184284" bIns="92143" rtlCol="0"/>
          <a:lstStyle>
            <a:lvl1pPr algn="l">
              <a:defRPr sz="24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09079" y="7"/>
            <a:ext cx="2914015" cy="492227"/>
          </a:xfrm>
          <a:prstGeom prst="rect">
            <a:avLst/>
          </a:prstGeom>
        </p:spPr>
        <p:txBody>
          <a:bodyPr vert="horz" lIns="184284" tIns="92143" rIns="184284" bIns="92143" rtlCol="0"/>
          <a:lstStyle>
            <a:lvl1pPr algn="r">
              <a:defRPr sz="2400"/>
            </a:lvl1pPr>
          </a:lstStyle>
          <a:p>
            <a:fld id="{D3454C7F-7FED-489C-99FE-80FC391FFFB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4" y="9282019"/>
            <a:ext cx="2914015" cy="492227"/>
          </a:xfrm>
          <a:prstGeom prst="rect">
            <a:avLst/>
          </a:prstGeom>
        </p:spPr>
        <p:txBody>
          <a:bodyPr vert="horz" lIns="184284" tIns="92143" rIns="184284" bIns="92143" rtlCol="0" anchor="b"/>
          <a:lstStyle>
            <a:lvl1pPr algn="l">
              <a:defRPr sz="2400"/>
            </a:lvl1pPr>
          </a:lstStyle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09079" y="9282019"/>
            <a:ext cx="2914015" cy="492227"/>
          </a:xfrm>
          <a:prstGeom prst="rect">
            <a:avLst/>
          </a:prstGeom>
        </p:spPr>
        <p:txBody>
          <a:bodyPr vert="horz" lIns="184284" tIns="92143" rIns="184284" bIns="92143" rtlCol="0" anchor="b"/>
          <a:lstStyle>
            <a:lvl1pPr algn="r">
              <a:defRPr sz="2400"/>
            </a:lvl1pPr>
          </a:lstStyle>
          <a:p>
            <a:fld id="{E7404F1E-C26B-4811-991F-C7A4A54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193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888382" cy="3676895"/>
          </a:xfrm>
          <a:prstGeom prst="rect">
            <a:avLst/>
          </a:prstGeom>
        </p:spPr>
        <p:txBody>
          <a:bodyPr vert="horz" lIns="184284" tIns="92143" rIns="184284" bIns="92143" rtlCol="0"/>
          <a:lstStyle>
            <a:lvl1pPr algn="l">
              <a:defRPr sz="24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5577" y="5"/>
            <a:ext cx="2888382" cy="3676895"/>
          </a:xfrm>
          <a:prstGeom prst="rect">
            <a:avLst/>
          </a:prstGeom>
        </p:spPr>
        <p:txBody>
          <a:bodyPr vert="horz" lIns="184284" tIns="92143" rIns="184284" bIns="92143" rtlCol="0"/>
          <a:lstStyle>
            <a:lvl1pPr algn="r">
              <a:defRPr sz="2400"/>
            </a:lvl1pPr>
          </a:lstStyle>
          <a:p>
            <a:fld id="{4EE4C2EB-08CD-4DEC-A8F6-FB8DC7A420D3}" type="datetimeFigureOut">
              <a:rPr lang="nb-NO" smtClean="0"/>
              <a:t>22.03.2023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-18651538" y="9164638"/>
            <a:ext cx="43961051" cy="2472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84284" tIns="92143" rIns="184284" bIns="92143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551" y="35267612"/>
            <a:ext cx="5332399" cy="28855321"/>
          </a:xfrm>
          <a:prstGeom prst="rect">
            <a:avLst/>
          </a:prstGeom>
        </p:spPr>
        <p:txBody>
          <a:bodyPr vert="horz" lIns="184284" tIns="92143" rIns="184284" bIns="92143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5" y="69606473"/>
            <a:ext cx="2888382" cy="3676888"/>
          </a:xfrm>
          <a:prstGeom prst="rect">
            <a:avLst/>
          </a:prstGeom>
        </p:spPr>
        <p:txBody>
          <a:bodyPr vert="horz" lIns="184284" tIns="92143" rIns="184284" bIns="92143" rtlCol="0" anchor="b"/>
          <a:lstStyle>
            <a:lvl1pPr algn="l">
              <a:defRPr sz="24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5577" y="69606473"/>
            <a:ext cx="2888382" cy="3676888"/>
          </a:xfrm>
          <a:prstGeom prst="rect">
            <a:avLst/>
          </a:prstGeom>
        </p:spPr>
        <p:txBody>
          <a:bodyPr vert="horz" lIns="184284" tIns="92143" rIns="184284" bIns="92143" rtlCol="0" anchor="b"/>
          <a:lstStyle>
            <a:lvl1pPr algn="r">
              <a:defRPr sz="2400"/>
            </a:lvl1pPr>
          </a:lstStyle>
          <a:p>
            <a:fld id="{71956B9C-EB3E-4244-9CDC-EE403EECE71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3961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9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46" algn="l" defTabSz="45729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91" algn="l" defTabSz="45729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937" algn="l" defTabSz="45729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583" algn="l" defTabSz="45729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229" algn="l" defTabSz="45729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874" algn="l" defTabSz="45729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520" algn="l" defTabSz="45729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9166" algn="l" defTabSz="45729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1680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5249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/>
          </a:p>
          <a:p>
            <a:pPr marL="0" indent="0">
              <a:buFontTx/>
              <a:buNone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2777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solidFill>
                <a:schemeClr val="tx1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971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nb-NO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2723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885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691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3679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718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7272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575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2056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601"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6102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95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36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b-NO" sz="28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89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nb-NO" sz="1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8435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649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2671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56B9C-EB3E-4244-9CDC-EE403EECE71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716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ly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12346B01-F165-A44B-9AB5-5E4D2AED8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9359" y="360219"/>
            <a:ext cx="5092664" cy="6253018"/>
          </a:xfrm>
          <a:prstGeom prst="rect">
            <a:avLst/>
          </a:prstGeom>
        </p:spPr>
      </p:pic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F1DBF0F5-915E-9949-90B8-66CFA189BB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pic>
        <p:nvPicPr>
          <p:cNvPr id="17" name="Bilde 6">
            <a:extLst>
              <a:ext uri="{FF2B5EF4-FFF2-40B4-BE49-F238E27FC236}">
                <a16:creationId xmlns:a16="http://schemas.microsoft.com/office/drawing/2014/main" id="{DAC0E075-B281-A244-B1EA-9E03561C10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973543-B449-2D4A-9A82-65E948EDC5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4B70BD3-4D48-9A46-A49A-5461A91E3C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2292745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Askerblå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 9">
            <a:extLst>
              <a:ext uri="{FF2B5EF4-FFF2-40B4-BE49-F238E27FC236}">
                <a16:creationId xmlns:a16="http://schemas.microsoft.com/office/drawing/2014/main" id="{439B327B-0CA3-AC41-9DDA-CD0ED20B796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476361" y="306913"/>
            <a:ext cx="5097600" cy="6245759"/>
          </a:xfrm>
          <a:prstGeom prst="rect">
            <a:avLst/>
          </a:prstGeom>
        </p:spPr>
      </p:pic>
      <p:pic>
        <p:nvPicPr>
          <p:cNvPr id="13" name="Bilde 8">
            <a:extLst>
              <a:ext uri="{FF2B5EF4-FFF2-40B4-BE49-F238E27FC236}">
                <a16:creationId xmlns:a16="http://schemas.microsoft.com/office/drawing/2014/main" id="{03DCD477-3DC3-0F4E-9C58-F4D6F57747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612000"/>
            <a:ext cx="1818000" cy="719332"/>
          </a:xfrm>
          <a:prstGeom prst="rect">
            <a:avLst/>
          </a:prstGeom>
        </p:spPr>
      </p:pic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833089B7-4DEC-B44B-815C-5304C5D936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688B1B-EE14-FC48-8849-384E4B4EF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D375527-0A72-D946-88EC-FD35E1E913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4093833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rkgrå">
    <p:bg>
      <p:bgPr>
        <a:solidFill>
          <a:srgbClr val="1E3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0E81B239-633C-5E45-B458-44528D37BB2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476361" y="306913"/>
            <a:ext cx="5097600" cy="6245759"/>
          </a:xfrm>
          <a:prstGeom prst="rect">
            <a:avLst/>
          </a:prstGeom>
        </p:spPr>
      </p:pic>
      <p:pic>
        <p:nvPicPr>
          <p:cNvPr id="13" name="Bilde 8">
            <a:extLst>
              <a:ext uri="{FF2B5EF4-FFF2-40B4-BE49-F238E27FC236}">
                <a16:creationId xmlns:a16="http://schemas.microsoft.com/office/drawing/2014/main" id="{2F3D3294-9E40-744E-AD8F-A0E28E6F6C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612000"/>
            <a:ext cx="1818000" cy="719332"/>
          </a:xfrm>
          <a:prstGeom prst="rect">
            <a:avLst/>
          </a:prstGeom>
        </p:spPr>
      </p:pic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9E27FF9F-7278-4F4D-8A71-A966D2CC44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CD6481-BB8A-A84C-A330-6FF0D1216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E5D0EF6-63A2-1144-A069-F58AF7EB3E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1839475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FDCC7EF-9A2D-E44D-A010-BEFE25F66B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8BF0CB03-2EDF-1740-B672-99114685DC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B7D801-27C4-FF41-9227-40DD49E70D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F06F22-2846-3C4C-87AD-D8DB81E7A6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72826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28" userDrawn="1">
          <p15:clr>
            <a:srgbClr val="FBAE40"/>
          </p15:clr>
        </p15:guide>
        <p15:guide id="3" orient="horz" pos="3771" userDrawn="1">
          <p15:clr>
            <a:srgbClr val="FBAE40"/>
          </p15:clr>
        </p15:guide>
        <p15:guide id="4" orient="horz" pos="369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bilde sort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5">
            <a:extLst>
              <a:ext uri="{FF2B5EF4-FFF2-40B4-BE49-F238E27FC236}">
                <a16:creationId xmlns:a16="http://schemas.microsoft.com/office/drawing/2014/main" id="{C1BFA409-A37B-5F47-BD85-84BD05CC6B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5176" cy="68595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sette inn heldekkende bilde. Sørg for god kontrast til logo/tekst.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936FD0-250D-834A-B3C7-169DFFDC4F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41267B-3203-5F43-8369-BEA8ADD75C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65126818-A181-1340-A5F2-6EA4021B22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pic>
        <p:nvPicPr>
          <p:cNvPr id="16" name="Bilde 6">
            <a:extLst>
              <a:ext uri="{FF2B5EF4-FFF2-40B4-BE49-F238E27FC236}">
                <a16:creationId xmlns:a16="http://schemas.microsoft.com/office/drawing/2014/main" id="{A7458F96-0349-5645-96C1-EA9560F42E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4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bilde hvit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5">
            <a:extLst>
              <a:ext uri="{FF2B5EF4-FFF2-40B4-BE49-F238E27FC236}">
                <a16:creationId xmlns:a16="http://schemas.microsoft.com/office/drawing/2014/main" id="{C1BFA409-A37B-5F47-BD85-84BD05CC6B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5176" cy="685958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sette inn heldekkende bilde. Sørg for god kontrast til logo/tekst.</a:t>
            </a:r>
          </a:p>
          <a:p>
            <a:endParaRPr lang="nb-NO"/>
          </a:p>
        </p:txBody>
      </p:sp>
      <p:pic>
        <p:nvPicPr>
          <p:cNvPr id="14" name="Bilde 8">
            <a:extLst>
              <a:ext uri="{FF2B5EF4-FFF2-40B4-BE49-F238E27FC236}">
                <a16:creationId xmlns:a16="http://schemas.microsoft.com/office/drawing/2014/main" id="{6522E34D-FD85-3D41-A29A-427C4D2FD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612000"/>
            <a:ext cx="1818000" cy="719332"/>
          </a:xfrm>
          <a:prstGeom prst="rect">
            <a:avLst/>
          </a:prstGeom>
        </p:spPr>
      </p:pic>
      <p:sp>
        <p:nvSpPr>
          <p:cNvPr id="17" name="Plassholder for tekst 9">
            <a:extLst>
              <a:ext uri="{FF2B5EF4-FFF2-40B4-BE49-F238E27FC236}">
                <a16:creationId xmlns:a16="http://schemas.microsoft.com/office/drawing/2014/main" id="{07CCA35E-4A68-2249-AD35-9478074887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37EC4B-E20B-A746-B315-1D2E461527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1CF457F-8CD2-2949-91CE-38825AA6E9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2663459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– hvi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07B53115-D419-B64E-BB97-B10FC1242B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0113" y="0"/>
            <a:ext cx="4945063" cy="685958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17C973-7105-7445-B2D5-C6E49EBC04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424" y="2105147"/>
            <a:ext cx="5940425" cy="124253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pic>
        <p:nvPicPr>
          <p:cNvPr id="14" name="Bilde 6">
            <a:extLst>
              <a:ext uri="{FF2B5EF4-FFF2-40B4-BE49-F238E27FC236}">
                <a16:creationId xmlns:a16="http://schemas.microsoft.com/office/drawing/2014/main" id="{372DD4B7-7FEC-4241-A087-1E626D85A9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E2361DAF-07E2-9646-9131-07C51383B3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425" y="3545149"/>
            <a:ext cx="5940425" cy="22148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8FD3CFD6-94B3-284B-8924-9C63350F0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02729"/>
            <a:ext cx="5940424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</p:spTree>
    <p:extLst>
      <p:ext uri="{BB962C8B-B14F-4D97-AF65-F5344CB8AC3E}">
        <p14:creationId xmlns:p14="http://schemas.microsoft.com/office/powerpoint/2010/main" val="3180595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– lysgrå med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BB55DDB3-CBF8-4E42-9FF9-77A84E0684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0113" y="0"/>
            <a:ext cx="4945063" cy="685958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pic>
        <p:nvPicPr>
          <p:cNvPr id="18" name="Bilde 6">
            <a:extLst>
              <a:ext uri="{FF2B5EF4-FFF2-40B4-BE49-F238E27FC236}">
                <a16:creationId xmlns:a16="http://schemas.microsoft.com/office/drawing/2014/main" id="{4EF49545-1935-6B4B-AB64-701FD863A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20" name="Plassholder for tekst 9">
            <a:extLst>
              <a:ext uri="{FF2B5EF4-FFF2-40B4-BE49-F238E27FC236}">
                <a16:creationId xmlns:a16="http://schemas.microsoft.com/office/drawing/2014/main" id="{31D9C15D-E247-4F4D-A8A0-6BD9B4ECD4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02729"/>
            <a:ext cx="5940424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3D0B8F-785A-5A43-872A-F15B7830F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424" y="2105147"/>
            <a:ext cx="5940425" cy="124253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FF40F7E-003B-FA49-A80C-3B49D5F9C4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425" y="3545149"/>
            <a:ext cx="5940425" cy="22148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314641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– sand med bilde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A7B78B1B-E201-EB4A-950B-4D67FA6AB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0113" y="0"/>
            <a:ext cx="4945063" cy="685958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pic>
        <p:nvPicPr>
          <p:cNvPr id="18" name="Bilde 6">
            <a:extLst>
              <a:ext uri="{FF2B5EF4-FFF2-40B4-BE49-F238E27FC236}">
                <a16:creationId xmlns:a16="http://schemas.microsoft.com/office/drawing/2014/main" id="{98CF2678-81DF-8D42-84E9-5F8919BFC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20" name="Plassholder for tekst 9">
            <a:extLst>
              <a:ext uri="{FF2B5EF4-FFF2-40B4-BE49-F238E27FC236}">
                <a16:creationId xmlns:a16="http://schemas.microsoft.com/office/drawing/2014/main" id="{611FD708-49F3-5442-B7A6-4BE14E82F7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02729"/>
            <a:ext cx="5940424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F7E78D-3530-484C-80A4-7020103562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424" y="2105147"/>
            <a:ext cx="5940425" cy="124253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7BF60E9-EAAC-B747-A613-7BD2037A9A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425" y="3545149"/>
            <a:ext cx="5940425" cy="22148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2253559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– khakigrønn med bilde">
    <p:bg>
      <p:bgPr>
        <a:solidFill>
          <a:srgbClr val="D2D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20BB0584-34C1-DF49-B525-966B1A418E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0113" y="0"/>
            <a:ext cx="4945063" cy="685958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pic>
        <p:nvPicPr>
          <p:cNvPr id="18" name="Bilde 6">
            <a:extLst>
              <a:ext uri="{FF2B5EF4-FFF2-40B4-BE49-F238E27FC236}">
                <a16:creationId xmlns:a16="http://schemas.microsoft.com/office/drawing/2014/main" id="{DDCC2EF4-7266-5941-AE70-37B8EA8B0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20" name="Plassholder for tekst 9">
            <a:extLst>
              <a:ext uri="{FF2B5EF4-FFF2-40B4-BE49-F238E27FC236}">
                <a16:creationId xmlns:a16="http://schemas.microsoft.com/office/drawing/2014/main" id="{6F2F750F-5C84-E241-8980-CE4193EE6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02729"/>
            <a:ext cx="5940424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50BAB1-8754-1E4A-A908-1796F04F6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424" y="2105147"/>
            <a:ext cx="5940425" cy="124253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65C6870-1868-344E-8400-E880F51651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425" y="3545149"/>
            <a:ext cx="5940425" cy="22148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4294575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fiolett med bilde">
    <p:bg>
      <p:bgPr>
        <a:solidFill>
          <a:srgbClr val="C8A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E5B2F2F7-46BE-9D43-BF46-61899D2639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0113" y="0"/>
            <a:ext cx="4945063" cy="685958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pic>
        <p:nvPicPr>
          <p:cNvPr id="18" name="Bilde 6">
            <a:extLst>
              <a:ext uri="{FF2B5EF4-FFF2-40B4-BE49-F238E27FC236}">
                <a16:creationId xmlns:a16="http://schemas.microsoft.com/office/drawing/2014/main" id="{D1779916-7E15-7F45-9B33-3EBFF60725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20" name="Plassholder for tekst 9">
            <a:extLst>
              <a:ext uri="{FF2B5EF4-FFF2-40B4-BE49-F238E27FC236}">
                <a16:creationId xmlns:a16="http://schemas.microsoft.com/office/drawing/2014/main" id="{6268ED46-4B57-A849-89E8-760CDB5C5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02729"/>
            <a:ext cx="5940424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D6C703-75C4-B047-8F07-B557EB2230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424" y="2105147"/>
            <a:ext cx="5940425" cy="124253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F44EEF9-6476-D247-A6C2-0B275A7476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425" y="3545149"/>
            <a:ext cx="5940425" cy="22148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2494867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sand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C2580F66-C4E8-1743-B270-552C58E4381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578023" y="361878"/>
            <a:ext cx="5094000" cy="6251359"/>
          </a:xfrm>
          <a:prstGeom prst="rect">
            <a:avLst/>
          </a:prstGeom>
        </p:spPr>
      </p:pic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C80090EE-3B63-6B48-92DD-83E395E6C2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pic>
        <p:nvPicPr>
          <p:cNvPr id="17" name="Bilde 6">
            <a:extLst>
              <a:ext uri="{FF2B5EF4-FFF2-40B4-BE49-F238E27FC236}">
                <a16:creationId xmlns:a16="http://schemas.microsoft.com/office/drawing/2014/main" id="{BDD3059D-556A-BF4E-ABBF-BE30C7A465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EB471E-8E20-BC45-BD32-E06761DF17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377A235-E7A1-D945-8779-554233C01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2104813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ransje med bilde">
    <p:bg>
      <p:bgPr>
        <a:solidFill>
          <a:srgbClr val="FFB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B1850187-1683-AF45-B4C4-49D23E0058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0113" y="0"/>
            <a:ext cx="4945063" cy="685958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pic>
        <p:nvPicPr>
          <p:cNvPr id="18" name="Bilde 6">
            <a:extLst>
              <a:ext uri="{FF2B5EF4-FFF2-40B4-BE49-F238E27FC236}">
                <a16:creationId xmlns:a16="http://schemas.microsoft.com/office/drawing/2014/main" id="{3B99231E-4367-9F4B-98CD-7140DD21E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20" name="Plassholder for tekst 9">
            <a:extLst>
              <a:ext uri="{FF2B5EF4-FFF2-40B4-BE49-F238E27FC236}">
                <a16:creationId xmlns:a16="http://schemas.microsoft.com/office/drawing/2014/main" id="{0C4C8714-0EE5-D944-9FC5-AC246F9C7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02729"/>
            <a:ext cx="5940424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C089BE-8611-B942-8F8A-1EB54195C3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424" y="2105147"/>
            <a:ext cx="5940425" cy="124253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C2AA20-C991-7F43-80DD-298E695253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425" y="3545149"/>
            <a:ext cx="5940425" cy="22148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2756998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Askerblå med bild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1F34093-83E9-684E-9F5B-958755D67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610262"/>
            <a:ext cx="1818000" cy="719332"/>
          </a:xfrm>
          <a:prstGeom prst="rect">
            <a:avLst/>
          </a:prstGeom>
        </p:spPr>
      </p:pic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6234187D-BC79-ED4B-9C39-30906C7C15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0113" y="0"/>
            <a:ext cx="4945063" cy="685958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20" name="Plassholder for tekst 9">
            <a:extLst>
              <a:ext uri="{FF2B5EF4-FFF2-40B4-BE49-F238E27FC236}">
                <a16:creationId xmlns:a16="http://schemas.microsoft.com/office/drawing/2014/main" id="{7DA36390-E7EF-9A4A-8633-90D27A6832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02729"/>
            <a:ext cx="5940424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37DFF5-24F8-274F-9033-5A246510B0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424" y="2105147"/>
            <a:ext cx="5940425" cy="124253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6E5C8F-A673-9341-852E-D51CCF2978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425" y="3545149"/>
            <a:ext cx="5940425" cy="22148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737718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rkgrønn med bilde">
    <p:bg>
      <p:bgPr>
        <a:solidFill>
          <a:srgbClr val="005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7">
            <a:extLst>
              <a:ext uri="{FF2B5EF4-FFF2-40B4-BE49-F238E27FC236}">
                <a16:creationId xmlns:a16="http://schemas.microsoft.com/office/drawing/2014/main" id="{86D2881A-A930-A44E-8C98-0191B5AC4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610262"/>
            <a:ext cx="1818000" cy="719332"/>
          </a:xfrm>
          <a:prstGeom prst="rect">
            <a:avLst/>
          </a:prstGeom>
        </p:spPr>
      </p:pic>
      <p:sp>
        <p:nvSpPr>
          <p:cNvPr id="18" name="Plassholder for bilde 5">
            <a:extLst>
              <a:ext uri="{FF2B5EF4-FFF2-40B4-BE49-F238E27FC236}">
                <a16:creationId xmlns:a16="http://schemas.microsoft.com/office/drawing/2014/main" id="{17121352-E5BF-CE40-AC4D-40B1CC4130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0113" y="0"/>
            <a:ext cx="4945063" cy="685958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E6E03453-A3C4-944A-903C-4BEF99342A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02729"/>
            <a:ext cx="5940424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B97CA2-8990-204B-BE75-EDC8796C22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424" y="2105147"/>
            <a:ext cx="5940425" cy="124253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764A103-811A-6743-9302-DA2A8680C9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425" y="3545149"/>
            <a:ext cx="5940425" cy="22148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4081890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rød med bilde">
    <p:bg>
      <p:bgPr>
        <a:solidFill>
          <a:srgbClr val="A01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7">
            <a:extLst>
              <a:ext uri="{FF2B5EF4-FFF2-40B4-BE49-F238E27FC236}">
                <a16:creationId xmlns:a16="http://schemas.microsoft.com/office/drawing/2014/main" id="{492BD8A5-9BA0-F44B-991E-3E5B304795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610262"/>
            <a:ext cx="1818000" cy="719332"/>
          </a:xfrm>
          <a:prstGeom prst="rect">
            <a:avLst/>
          </a:prstGeom>
        </p:spPr>
      </p:pic>
      <p:sp>
        <p:nvSpPr>
          <p:cNvPr id="18" name="Plassholder for bilde 5">
            <a:extLst>
              <a:ext uri="{FF2B5EF4-FFF2-40B4-BE49-F238E27FC236}">
                <a16:creationId xmlns:a16="http://schemas.microsoft.com/office/drawing/2014/main" id="{A609A6E0-3B67-2B49-9F9E-A9CE96F70A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0113" y="0"/>
            <a:ext cx="4945063" cy="685958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97FDF496-2F68-CC40-83B5-09D2EF8B81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02729"/>
            <a:ext cx="5940424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383C05-401B-BB49-9027-AF03EE6AD9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424" y="2105147"/>
            <a:ext cx="5940425" cy="124253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354962D-27F5-374E-9406-27696BF1C5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425" y="3545149"/>
            <a:ext cx="5940425" cy="22148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178147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B531D05-1E41-F348-8FF8-7D1865FA7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288000"/>
            <a:ext cx="10080000" cy="1108800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overskrift som kan gå over en eller maksimum to linjer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486D82-055B-0E48-AE5F-93B2D214121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8000" y="1548000"/>
            <a:ext cx="10080000" cy="4860000"/>
          </a:xfrm>
          <a:prstGeom prst="rect">
            <a:avLst/>
          </a:prstGeom>
        </p:spPr>
        <p:txBody>
          <a:bodyPr lIns="0" tIns="0" rIns="0" bIns="0"/>
          <a:lstStyle>
            <a:lvl1pPr marL="360000" indent="-36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9964" indent="0">
              <a:lnSpc>
                <a:spcPts val="2800"/>
              </a:lnSpc>
              <a:spcAft>
                <a:spcPts val="1200"/>
              </a:spcAft>
              <a:buNone/>
              <a:defRPr>
                <a:latin typeface="Asker Sans" pitchFamily="2" charset="77"/>
              </a:defRPr>
            </a:lvl4pPr>
            <a:lvl5pPr marL="108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5pPr>
          </a:lstStyle>
          <a:p>
            <a:pPr lvl="0"/>
            <a:r>
              <a:rPr lang="nb-NO"/>
              <a:t>Klikk for å redigere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9E3626F-7C05-FC43-AB34-426465E03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999" y="6552000"/>
            <a:ext cx="534225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tema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78D2EC3-8C8F-8346-9836-E40E316C0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552000"/>
            <a:ext cx="90984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0233FF-1186-4D0A-89DE-C44C22CC98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063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B531D05-1E41-F348-8FF8-7D1865FA7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288000"/>
            <a:ext cx="10080000" cy="1108800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overskrift som kan gå over en eller maksimum to linjer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486D82-055B-0E48-AE5F-93B2D214121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8000" y="1548000"/>
            <a:ext cx="10080000" cy="4860000"/>
          </a:xfrm>
          <a:prstGeom prst="rect">
            <a:avLst/>
          </a:prstGeom>
          <a:solidFill>
            <a:srgbClr val="E0E7EE"/>
          </a:solidFill>
        </p:spPr>
        <p:txBody>
          <a:bodyPr lIns="251999" tIns="251999" rIns="251999" bIns="251999"/>
          <a:lstStyle>
            <a:lvl1pPr marL="360000" indent="-36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9964" indent="0">
              <a:lnSpc>
                <a:spcPts val="2800"/>
              </a:lnSpc>
              <a:spcAft>
                <a:spcPts val="1200"/>
              </a:spcAft>
              <a:buNone/>
              <a:defRPr>
                <a:latin typeface="Asker Sans" pitchFamily="2" charset="77"/>
              </a:defRPr>
            </a:lvl4pPr>
            <a:lvl5pPr marL="108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5pPr>
          </a:lstStyle>
          <a:p>
            <a:pPr lvl="0"/>
            <a:r>
              <a:rPr lang="nb-NO"/>
              <a:t>Klikk for å redigere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9E3626F-7C05-FC43-AB34-426465E03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999" y="6552000"/>
            <a:ext cx="534225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tema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78D2EC3-8C8F-8346-9836-E40E316C0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552000"/>
            <a:ext cx="90984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0233FF-1186-4D0A-89DE-C44C22CC98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0757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1/2 bild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F1B00F-22E5-EF42-B568-9C4B01680DA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7998" y="1547999"/>
            <a:ext cx="5342252" cy="486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800"/>
              </a:lnSpc>
              <a:spcAft>
                <a:spcPts val="1200"/>
              </a:spcAft>
              <a:buSzPct val="100000"/>
              <a:buFont typeface="+mj-lt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000" indent="-288000">
              <a:lnSpc>
                <a:spcPts val="2800"/>
              </a:lnSpc>
              <a:spcAft>
                <a:spcPts val="1200"/>
              </a:spcAft>
              <a:defRPr/>
            </a:lvl2pPr>
            <a:lvl3pPr marL="360072" indent="0">
              <a:spcAft>
                <a:spcPts val="1200"/>
              </a:spcAft>
              <a:buNone/>
              <a:defRPr/>
            </a:lvl3pPr>
          </a:lstStyle>
          <a:p>
            <a:pPr lvl="0"/>
            <a:r>
              <a:rPr lang="nb-NO"/>
              <a:t>Tekst, graf eller bilde</a:t>
            </a:r>
          </a:p>
        </p:txBody>
      </p:sp>
      <p:sp>
        <p:nvSpPr>
          <p:cNvPr id="10" name="Plassholder for bilde 5">
            <a:extLst>
              <a:ext uri="{FF2B5EF4-FFF2-40B4-BE49-F238E27FC236}">
                <a16:creationId xmlns:a16="http://schemas.microsoft.com/office/drawing/2014/main" id="{9D3CC45B-8AEC-8343-900A-4C56C663F7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7587" y="0"/>
            <a:ext cx="6096976" cy="6858000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96B836-93B7-754B-B439-0027E21770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288000"/>
            <a:ext cx="5342250" cy="11160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overskriften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DD9946-C6DD-CA4D-8024-D1360B7A4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999" y="6552000"/>
            <a:ext cx="534225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tema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547294-9FE3-3143-B8BA-02B3A309C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552000"/>
            <a:ext cx="90984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0233FF-1186-4D0A-89DE-C44C22CC98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9485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81DB831-C53B-994B-AB63-1131E1E59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288000"/>
            <a:ext cx="10080000" cy="1116012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overskriften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C03CBF-4E77-EA46-A2FA-66DE2EE5C2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8001" y="1548000"/>
            <a:ext cx="5342250" cy="4860000"/>
          </a:xfrm>
          <a:prstGeom prst="rect">
            <a:avLst/>
          </a:prstGeom>
        </p:spPr>
        <p:txBody>
          <a:bodyPr lIns="0" tIns="0" rIns="0" bIns="0"/>
          <a:lstStyle>
            <a:lvl1pPr marL="360000" indent="-36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4pPr>
            <a:lvl5pPr marL="108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5pPr>
          </a:lstStyle>
          <a:p>
            <a:pPr lvl="0"/>
            <a:r>
              <a:rPr lang="nb-NO"/>
              <a:t>Rediger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C7380A-B3D2-EB42-9E09-E74D4A02446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19500" y="1548000"/>
            <a:ext cx="5342250" cy="4860000"/>
          </a:xfrm>
          <a:prstGeom prst="rect">
            <a:avLst/>
          </a:prstGeom>
        </p:spPr>
        <p:txBody>
          <a:bodyPr lIns="0" tIns="0" rIns="0" bIns="0"/>
          <a:lstStyle>
            <a:lvl1pPr marL="360000" indent="-36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4pPr>
            <a:lvl5pPr marL="108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5pPr>
          </a:lstStyle>
          <a:p>
            <a:pPr lvl="0"/>
            <a:r>
              <a:rPr lang="nb-NO"/>
              <a:t>Rediger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AAB8AEB-5646-6047-BD6F-6CDEAE49D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999" y="6552000"/>
            <a:ext cx="534225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tema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3BCA85-D7C3-D042-A684-D464ECA98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552000"/>
            <a:ext cx="90984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0233FF-1186-4D0A-89DE-C44C22CC98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6330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og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81DB831-C53B-994B-AB63-1131E1E59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288000"/>
            <a:ext cx="10080000" cy="1116012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overskriften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C03CBF-4E77-EA46-A2FA-66DE2EE5C2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8001" y="1548000"/>
            <a:ext cx="5342250" cy="4860000"/>
          </a:xfrm>
          <a:prstGeom prst="rect">
            <a:avLst/>
          </a:prstGeom>
          <a:solidFill>
            <a:srgbClr val="E0E7EE"/>
          </a:solidFill>
        </p:spPr>
        <p:txBody>
          <a:bodyPr lIns="251999" tIns="251999" rIns="251999" bIns="251999"/>
          <a:lstStyle>
            <a:lvl1pPr marL="360000" indent="-36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4pPr>
            <a:lvl5pPr marL="108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5pPr>
          </a:lstStyle>
          <a:p>
            <a:pPr lvl="0"/>
            <a:r>
              <a:rPr lang="nb-NO"/>
              <a:t>Rediger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C7380A-B3D2-EB42-9E09-E74D4A02446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19500" y="1548000"/>
            <a:ext cx="5342250" cy="4860000"/>
          </a:xfrm>
          <a:prstGeom prst="rect">
            <a:avLst/>
          </a:prstGeom>
          <a:solidFill>
            <a:srgbClr val="E0E7EE"/>
          </a:solidFill>
        </p:spPr>
        <p:txBody>
          <a:bodyPr lIns="251999" tIns="251999" rIns="251999" bIns="251999"/>
          <a:lstStyle>
            <a:lvl1pPr marL="360000" indent="-36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4pPr>
            <a:lvl5pPr marL="108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5pPr>
          </a:lstStyle>
          <a:p>
            <a:pPr lvl="0"/>
            <a:r>
              <a:rPr lang="nb-NO"/>
              <a:t>Rediger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AAB8AEB-5646-6047-BD6F-6CDEAE49D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999" y="6552000"/>
            <a:ext cx="534225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tema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3BCA85-D7C3-D042-A684-D464ECA98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552000"/>
            <a:ext cx="90984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0233FF-1186-4D0A-89DE-C44C22CC98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7934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81592341-3F56-4842-B140-7A3353C532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9501" y="1548000"/>
            <a:ext cx="5342249" cy="48600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BECCDC-CA2C-1941-9A01-1B5862E91E2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68001" y="1547999"/>
            <a:ext cx="5342250" cy="4860000"/>
          </a:xfrm>
          <a:prstGeom prst="rect">
            <a:avLst/>
          </a:prstGeom>
        </p:spPr>
        <p:txBody>
          <a:bodyPr lIns="0" tIns="0" rIns="0" bIns="0"/>
          <a:lstStyle>
            <a:lvl1pPr marL="360000" indent="-36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4pPr>
            <a:lvl5pPr marL="108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5pPr>
          </a:lstStyle>
          <a:p>
            <a:pPr lvl="0"/>
            <a:r>
              <a:rPr lang="nb-NO"/>
              <a:t>Rediger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932969-231C-2E42-B324-43825D350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288000"/>
            <a:ext cx="10080000" cy="1116012"/>
          </a:xfrm>
        </p:spPr>
        <p:txBody>
          <a:bodyPr/>
          <a:lstStyle>
            <a:lvl1pPr>
              <a:defRPr sz="3200" strike="noStrik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overskriften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C4726AE-029D-1742-B35C-F0F47B8FF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999" y="6552000"/>
            <a:ext cx="534225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tema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DBD485-D53B-9F4D-9BF3-CD73D197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552000"/>
            <a:ext cx="90984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0233FF-1186-4D0A-89DE-C44C22CC98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905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Khakigrønn">
    <p:bg>
      <p:bgPr>
        <a:solidFill>
          <a:srgbClr val="D2D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4FAC1E39-E3E4-5249-A58C-F263E530A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7587" y="306914"/>
            <a:ext cx="5855400" cy="6245760"/>
          </a:xfrm>
          <a:prstGeom prst="rect">
            <a:avLst/>
          </a:prstGeom>
        </p:spPr>
      </p:pic>
      <p:sp>
        <p:nvSpPr>
          <p:cNvPr id="18" name="Plassholder for tekst 9">
            <a:extLst>
              <a:ext uri="{FF2B5EF4-FFF2-40B4-BE49-F238E27FC236}">
                <a16:creationId xmlns:a16="http://schemas.microsoft.com/office/drawing/2014/main" id="{7369F560-6C3B-A24B-A61C-85F2ED1D71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pic>
        <p:nvPicPr>
          <p:cNvPr id="19" name="Bilde 6">
            <a:extLst>
              <a:ext uri="{FF2B5EF4-FFF2-40B4-BE49-F238E27FC236}">
                <a16:creationId xmlns:a16="http://schemas.microsoft.com/office/drawing/2014/main" id="{EBCC67E4-E8AA-C94A-ACDC-00B3B2ADBD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92641F-EA40-214A-AC68-A40CB5E1D8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7A94912-5EA0-1342-A498-DA49627F66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3478895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7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BECCDC-CA2C-1941-9A01-1B5862E91E2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67999" y="1547999"/>
            <a:ext cx="8125333" cy="4860000"/>
          </a:xfrm>
          <a:prstGeom prst="rect">
            <a:avLst/>
          </a:prstGeom>
        </p:spPr>
        <p:txBody>
          <a:bodyPr lIns="0" tIns="0" rIns="0" bIns="0"/>
          <a:lstStyle>
            <a:lvl1pPr marL="360000" indent="-36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>
              <a:lnSpc>
                <a:spcPts val="2800"/>
              </a:lnSpc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4pPr>
            <a:lvl5pPr marL="108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5pPr>
          </a:lstStyle>
          <a:p>
            <a:pPr lvl="0"/>
            <a:r>
              <a:rPr lang="nb-NO"/>
              <a:t>Rediger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932969-231C-2E42-B324-43825D350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288000"/>
            <a:ext cx="8125332" cy="1116012"/>
          </a:xfrm>
        </p:spPr>
        <p:txBody>
          <a:bodyPr/>
          <a:lstStyle>
            <a:lvl1pPr>
              <a:defRPr sz="3200" strike="noStrik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overskriften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C4726AE-029D-1742-B35C-F0F47B8FF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999" y="6552000"/>
            <a:ext cx="534225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tema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DBD485-D53B-9F4D-9BF3-CD73D197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552000"/>
            <a:ext cx="90984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0233FF-1186-4D0A-89DE-C44C22CC98C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ilde 4">
            <a:extLst>
              <a:ext uri="{FF2B5EF4-FFF2-40B4-BE49-F238E27FC236}">
                <a16:creationId xmlns:a16="http://schemas.microsoft.com/office/drawing/2014/main" id="{AD09A118-8D51-BE43-BCE8-BBA0490AEF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09672" y="0"/>
            <a:ext cx="3285503" cy="3384000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3" name="Plassholder for bilde 4">
            <a:extLst>
              <a:ext uri="{FF2B5EF4-FFF2-40B4-BE49-F238E27FC236}">
                <a16:creationId xmlns:a16="http://schemas.microsoft.com/office/drawing/2014/main" id="{14C4CBEF-3C89-554A-A016-E0047456DD0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09821" y="3475588"/>
            <a:ext cx="3285503" cy="3384000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8303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BF47EF0-4AD7-EE4D-BE59-7437B4DBA0F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68000" y="900001"/>
            <a:ext cx="11493841" cy="550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Aft>
                <a:spcPts val="1200"/>
              </a:spcAft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indent="0">
              <a:lnSpc>
                <a:spcPts val="2800"/>
              </a:lnSpc>
              <a:spcAft>
                <a:spcPts val="1200"/>
              </a:spcAft>
              <a:buNone/>
              <a:defRPr>
                <a:latin typeface="Asker Sans" pitchFamily="2" charset="77"/>
              </a:defRPr>
            </a:lvl2pPr>
            <a:lvl3pPr marL="720000" indent="0">
              <a:lnSpc>
                <a:spcPts val="2800"/>
              </a:lnSpc>
              <a:spcAft>
                <a:spcPts val="1200"/>
              </a:spcAft>
              <a:buNone/>
              <a:defRPr>
                <a:latin typeface="Asker Sans" pitchFamily="2" charset="77"/>
              </a:defRPr>
            </a:lvl3pPr>
            <a:lvl4pPr marL="90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4pPr>
            <a:lvl5pPr marL="1080000">
              <a:lnSpc>
                <a:spcPts val="2800"/>
              </a:lnSpc>
              <a:spcAft>
                <a:spcPts val="1200"/>
              </a:spcAft>
              <a:defRPr>
                <a:latin typeface="Asker Sans" pitchFamily="2" charset="77"/>
              </a:defRPr>
            </a:lvl5pPr>
          </a:lstStyle>
          <a:p>
            <a:pPr lvl="0"/>
            <a:r>
              <a:rPr lang="nb-NO"/>
              <a:t>Klikk på ikonet for å sette inn bilde, graf eller tabell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C4726AE-029D-1742-B35C-F0F47B8FF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999" y="6552000"/>
            <a:ext cx="534225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tema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DBD485-D53B-9F4D-9BF3-CD73D197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552000"/>
            <a:ext cx="90984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0233FF-1186-4D0A-89DE-C44C22CC98C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681515-218D-8D48-B344-C69C58E03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288000"/>
            <a:ext cx="10080000" cy="539314"/>
          </a:xfrm>
        </p:spPr>
        <p:txBody>
          <a:bodyPr/>
          <a:lstStyle>
            <a:lvl1pPr>
              <a:defRPr sz="3200" strike="noStrik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Overskrift over stort bilde/graf maks en linje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35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ligg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10D45422-E4F2-3D44-8A8D-15216CE879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548000"/>
            <a:ext cx="12195176" cy="5311587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sette inn bilde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487DAE-852B-6F41-A328-A41B7EAC5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7587" y="288000"/>
            <a:ext cx="8280000" cy="1116012"/>
          </a:xfrm>
        </p:spPr>
        <p:txBody>
          <a:bodyPr/>
          <a:lstStyle>
            <a:lvl1pPr algn="ct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sentrert overskrift over stort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3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5174" cy="6859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nb-NO"/>
              <a:t>Klikk på ikonet for å sette inn bilde</a:t>
            </a:r>
          </a:p>
        </p:txBody>
      </p:sp>
    </p:spTree>
    <p:extLst>
      <p:ext uri="{BB962C8B-B14F-4D97-AF65-F5344CB8AC3E}">
        <p14:creationId xmlns:p14="http://schemas.microsoft.com/office/powerpoint/2010/main" val="1453295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media 1"/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0"/>
            <a:ext cx="12195174" cy="6859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sette inn media</a:t>
            </a:r>
          </a:p>
        </p:txBody>
      </p:sp>
    </p:spTree>
    <p:extLst>
      <p:ext uri="{BB962C8B-B14F-4D97-AF65-F5344CB8AC3E}">
        <p14:creationId xmlns:p14="http://schemas.microsoft.com/office/powerpoint/2010/main" val="1696822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på 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11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2">
            <a:extLst>
              <a:ext uri="{FF2B5EF4-FFF2-40B4-BE49-F238E27FC236}">
                <a16:creationId xmlns:a16="http://schemas.microsoft.com/office/drawing/2014/main" id="{BE14AD75-6BA0-7D4C-8AD2-AEA2256F71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5174" cy="6859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sette inn bilde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41CC00-1EC4-774A-94BF-AC34FFBED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2" y="1450453"/>
            <a:ext cx="5342250" cy="3958685"/>
          </a:xfrm>
          <a:solidFill>
            <a:srgbClr val="59003C"/>
          </a:solidFill>
        </p:spPr>
        <p:txBody>
          <a:bodyPr lIns="360000" tIns="360000" rIns="360000" bIns="360000" anchor="ctr" anchorCtr="0">
            <a:spAutoFit/>
          </a:bodyPr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>
                <a:solidFill>
                  <a:schemeClr val="bg1"/>
                </a:solidFill>
              </a:rPr>
              <a:t>Hvileslide med bilde i bakgrunnen til kort tekst eller sitat (høyre). </a:t>
            </a:r>
            <a:br>
              <a:rPr lang="nb-NO">
                <a:solidFill>
                  <a:schemeClr val="bg1"/>
                </a:solidFill>
              </a:rPr>
            </a:br>
            <a:br>
              <a:rPr lang="nb-NO">
                <a:solidFill>
                  <a:schemeClr val="bg1"/>
                </a:solidFill>
              </a:rPr>
            </a:br>
            <a:r>
              <a:rPr lang="nb-NO">
                <a:solidFill>
                  <a:schemeClr val="bg1"/>
                </a:solidFill>
              </a:rPr>
              <a:t>Høyden på tekstboksen tilpasser seg lengden på teksten.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6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2">
            <a:extLst>
              <a:ext uri="{FF2B5EF4-FFF2-40B4-BE49-F238E27FC236}">
                <a16:creationId xmlns:a16="http://schemas.microsoft.com/office/drawing/2014/main" id="{BE14AD75-6BA0-7D4C-8AD2-AEA2256F71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5174" cy="6859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sette inn bilde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41CC00-1EC4-774A-94BF-AC34FFBED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2" y="1450453"/>
            <a:ext cx="5342250" cy="3958685"/>
          </a:xfrm>
          <a:solidFill>
            <a:srgbClr val="6DC6FF"/>
          </a:solidFill>
        </p:spPr>
        <p:txBody>
          <a:bodyPr lIns="360000" tIns="360000" rIns="360000" bIns="360000" anchor="ctr" anchorCtr="0">
            <a:spAutoFit/>
          </a:bodyPr>
          <a:lstStyle>
            <a:lvl1pPr algn="ctr">
              <a:lnSpc>
                <a:spcPct val="100000"/>
              </a:lnSpc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med bilde i bakgrunnen til kort tekst eller sitat (høyre). </a:t>
            </a:r>
            <a:br>
              <a:rPr lang="nb-NO"/>
            </a:br>
            <a:br>
              <a:rPr lang="nb-NO"/>
            </a:br>
            <a:r>
              <a:rPr lang="nb-NO"/>
              <a:t>Høyden på tekstboksen tilpasser seg lengden på teksten.</a:t>
            </a:r>
          </a:p>
        </p:txBody>
      </p:sp>
    </p:spTree>
    <p:extLst>
      <p:ext uri="{BB962C8B-B14F-4D97-AF65-F5344CB8AC3E}">
        <p14:creationId xmlns:p14="http://schemas.microsoft.com/office/powerpoint/2010/main" val="1439165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2">
            <a:extLst>
              <a:ext uri="{FF2B5EF4-FFF2-40B4-BE49-F238E27FC236}">
                <a16:creationId xmlns:a16="http://schemas.microsoft.com/office/drawing/2014/main" id="{BE14AD75-6BA0-7D4C-8AD2-AEA2256F71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5174" cy="6859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sette inn bilde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41CC00-1EC4-774A-94BF-AC34FFBED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2" y="1450453"/>
            <a:ext cx="5342250" cy="3958685"/>
          </a:xfrm>
          <a:solidFill>
            <a:srgbClr val="FFE66D"/>
          </a:solidFill>
        </p:spPr>
        <p:txBody>
          <a:bodyPr lIns="360000" tIns="360000" rIns="360000" bIns="360000" anchor="ctr" anchorCtr="0">
            <a:spAutoFit/>
          </a:bodyPr>
          <a:lstStyle>
            <a:lvl1pPr algn="ctr">
              <a:lnSpc>
                <a:spcPct val="100000"/>
              </a:lnSpc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med bilde i bakgrunnen til kort tekst eller sitat (høyre). </a:t>
            </a:r>
            <a:br>
              <a:rPr lang="nb-NO"/>
            </a:br>
            <a:br>
              <a:rPr lang="nb-NO"/>
            </a:br>
            <a:r>
              <a:rPr lang="nb-NO"/>
              <a:t>Høyden på tekstboksen tilpasser seg lengden på teksten.</a:t>
            </a:r>
          </a:p>
        </p:txBody>
      </p:sp>
    </p:spTree>
    <p:extLst>
      <p:ext uri="{BB962C8B-B14F-4D97-AF65-F5344CB8AC3E}">
        <p14:creationId xmlns:p14="http://schemas.microsoft.com/office/powerpoint/2010/main" val="3282210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2">
            <a:extLst>
              <a:ext uri="{FF2B5EF4-FFF2-40B4-BE49-F238E27FC236}">
                <a16:creationId xmlns:a16="http://schemas.microsoft.com/office/drawing/2014/main" id="{BE14AD75-6BA0-7D4C-8AD2-AEA2256F71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5174" cy="6859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sette inn bilde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D59E15-863A-3D4F-8228-D9277B4BE7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4924" y="1450453"/>
            <a:ext cx="5342250" cy="3958685"/>
          </a:xfrm>
          <a:solidFill>
            <a:srgbClr val="BFF98C"/>
          </a:solidFill>
        </p:spPr>
        <p:txBody>
          <a:bodyPr lIns="360000" tIns="360000" rIns="360000" bIns="360000" anchor="ctr" anchorCtr="0">
            <a:spAutoFit/>
          </a:bodyPr>
          <a:lstStyle>
            <a:lvl1pPr algn="ctr">
              <a:lnSpc>
                <a:spcPct val="100000"/>
              </a:lnSpc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med bilde i bakgrunnen til kort tekst eller sitat (høyre). </a:t>
            </a:r>
            <a:br>
              <a:rPr lang="nb-NO"/>
            </a:br>
            <a:br>
              <a:rPr lang="nb-NO"/>
            </a:br>
            <a:r>
              <a:rPr lang="nb-NO"/>
              <a:t>Høyden på tekstboksen tilpasser seg lengden på teksten.</a:t>
            </a:r>
          </a:p>
        </p:txBody>
      </p:sp>
    </p:spTree>
    <p:extLst>
      <p:ext uri="{BB962C8B-B14F-4D97-AF65-F5344CB8AC3E}">
        <p14:creationId xmlns:p14="http://schemas.microsoft.com/office/powerpoint/2010/main" val="4262129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lysblå">
    <p:bg>
      <p:bgPr>
        <a:solidFill>
          <a:srgbClr val="6E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0E81B239-633C-5E45-B458-44528D37BB2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476361" y="306913"/>
            <a:ext cx="5097600" cy="6245759"/>
          </a:xfrm>
          <a:prstGeom prst="rect">
            <a:avLst/>
          </a:prstGeom>
        </p:spPr>
      </p:pic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DC0A29F7-E8DA-8641-9E01-062C66C585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pic>
        <p:nvPicPr>
          <p:cNvPr id="16" name="Bilde 6">
            <a:extLst>
              <a:ext uri="{FF2B5EF4-FFF2-40B4-BE49-F238E27FC236}">
                <a16:creationId xmlns:a16="http://schemas.microsoft.com/office/drawing/2014/main" id="{82227580-B79F-664C-AE2D-CA9DBE2784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C8A1AC6-5D05-2E4E-BF13-32A49247F1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376382D-37F9-4E49-A33A-080F59BCAF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3782890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7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2">
            <a:extLst>
              <a:ext uri="{FF2B5EF4-FFF2-40B4-BE49-F238E27FC236}">
                <a16:creationId xmlns:a16="http://schemas.microsoft.com/office/drawing/2014/main" id="{BE14AD75-6BA0-7D4C-8AD2-AEA2256F71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5174" cy="6859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sette inn bilde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94BC9E-34C4-D344-B51D-BC2777D20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4924" y="1450453"/>
            <a:ext cx="5342250" cy="3958685"/>
          </a:xfrm>
          <a:solidFill>
            <a:srgbClr val="D1DCC7"/>
          </a:solidFill>
        </p:spPr>
        <p:txBody>
          <a:bodyPr lIns="360000" tIns="360000" rIns="360000" bIns="360000" anchor="ctr" anchorCtr="0">
            <a:spAutoFit/>
          </a:bodyPr>
          <a:lstStyle>
            <a:lvl1pPr algn="ctr">
              <a:lnSpc>
                <a:spcPct val="100000"/>
              </a:lnSpc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med bilde i bakgrunnen til kort tekst eller sitat (høyre). </a:t>
            </a:r>
            <a:br>
              <a:rPr lang="nb-NO"/>
            </a:br>
            <a:br>
              <a:rPr lang="nb-NO"/>
            </a:br>
            <a:r>
              <a:rPr lang="nb-NO"/>
              <a:t>Høyden på tekstboksen tilpasser seg lengden på teksten.</a:t>
            </a:r>
          </a:p>
        </p:txBody>
      </p:sp>
    </p:spTree>
    <p:extLst>
      <p:ext uri="{BB962C8B-B14F-4D97-AF65-F5344CB8AC3E}">
        <p14:creationId xmlns:p14="http://schemas.microsoft.com/office/powerpoint/2010/main" val="2126286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2">
            <a:extLst>
              <a:ext uri="{FF2B5EF4-FFF2-40B4-BE49-F238E27FC236}">
                <a16:creationId xmlns:a16="http://schemas.microsoft.com/office/drawing/2014/main" id="{BE14AD75-6BA0-7D4C-8AD2-AEA2256F71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5174" cy="6859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sette inn bilde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5F13BC-E0DB-F741-A5FA-305688F22E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4924" y="1450453"/>
            <a:ext cx="5342250" cy="3958685"/>
          </a:xfrm>
          <a:solidFill>
            <a:srgbClr val="A01400"/>
          </a:solidFill>
        </p:spPr>
        <p:txBody>
          <a:bodyPr lIns="360000" tIns="360000" rIns="360000" bIns="360000" anchor="ctr" anchorCtr="0">
            <a:spAutoFit/>
          </a:bodyPr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med bilde i bakgrunnen til kort tekst eller sitat (høyre). </a:t>
            </a:r>
            <a:br>
              <a:rPr lang="nb-NO"/>
            </a:br>
            <a:br>
              <a:rPr lang="nb-NO"/>
            </a:br>
            <a:r>
              <a:rPr lang="nb-NO"/>
              <a:t>Høyden på tekstboksen tilpasser seg lengden på teksten.</a:t>
            </a:r>
          </a:p>
        </p:txBody>
      </p:sp>
    </p:spTree>
    <p:extLst>
      <p:ext uri="{BB962C8B-B14F-4D97-AF65-F5344CB8AC3E}">
        <p14:creationId xmlns:p14="http://schemas.microsoft.com/office/powerpoint/2010/main" val="897926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vileslide tekst/sitat lys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AD40DF46-88D4-5444-9319-09E4BE8E5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5264" y="751610"/>
            <a:ext cx="4730750" cy="471487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B4C8E6-0B63-7C43-8467-433E8446D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638" y="2016125"/>
            <a:ext cx="9361487" cy="1800000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med bokstavform i bakgrunnen til kort tekst eller sitat, maks tre linjer.</a:t>
            </a:r>
            <a:endParaRPr lang="en-US"/>
          </a:p>
        </p:txBody>
      </p:sp>
      <p:pic>
        <p:nvPicPr>
          <p:cNvPr id="7" name="Bilde 8">
            <a:extLst>
              <a:ext uri="{FF2B5EF4-FFF2-40B4-BE49-F238E27FC236}">
                <a16:creationId xmlns:a16="http://schemas.microsoft.com/office/drawing/2014/main" id="{761ED4CA-F642-2A40-9065-7E0EFFF539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00" y="237600"/>
            <a:ext cx="909842" cy="360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A122D996-7D26-F546-A393-2DEE9DF029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7374" y="5584723"/>
            <a:ext cx="5940425" cy="72400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Sett inn kilde/navn</a:t>
            </a:r>
          </a:p>
        </p:txBody>
      </p:sp>
    </p:spTree>
    <p:extLst>
      <p:ext uri="{BB962C8B-B14F-4D97-AF65-F5344CB8AC3E}">
        <p14:creationId xmlns:p14="http://schemas.microsoft.com/office/powerpoint/2010/main" val="4278755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vileslide tekst/sitat lys">
    <p:bg>
      <p:bgPr>
        <a:solidFill>
          <a:srgbClr val="004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4705D4A7-1366-6943-97CB-73693FDDF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842" y="520598"/>
            <a:ext cx="4667250" cy="50641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B4C8E6-0B63-7C43-8467-433E8446D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638" y="2016125"/>
            <a:ext cx="9361487" cy="1800000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med bokstavform i bakgrunnen til kort tekst eller sitat, maks tre linjer.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122D996-7D26-F546-A393-2DEE9DF029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7374" y="5584723"/>
            <a:ext cx="5940425" cy="72400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Sett inn kilde/navn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E25D6C7-179F-264E-B825-3524FCF890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2000" y="237600"/>
            <a:ext cx="90984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51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Hvileslide tekst/sitat lys">
    <p:bg>
      <p:bgPr>
        <a:solidFill>
          <a:srgbClr val="A01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5D65F245-3FFA-544A-AA03-60D896EAA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5767" y="745808"/>
            <a:ext cx="4206875" cy="509587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B4C8E6-0B63-7C43-8467-433E8446D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638" y="2016125"/>
            <a:ext cx="9361487" cy="1800000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med bokstavform i bakgrunnen til kort tekst eller sitat, maks tre linjer.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122D996-7D26-F546-A393-2DEE9DF029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7374" y="5584723"/>
            <a:ext cx="5940425" cy="72400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Sett inn kilde/navn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E25D6C7-179F-264E-B825-3524FCF890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2000" y="237600"/>
            <a:ext cx="90984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23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Hvileslide tekst/sitat lys">
    <p:bg>
      <p:bgPr>
        <a:solidFill>
          <a:srgbClr val="F0C8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13">
            <a:extLst>
              <a:ext uri="{FF2B5EF4-FFF2-40B4-BE49-F238E27FC236}">
                <a16:creationId xmlns:a16="http://schemas.microsoft.com/office/drawing/2014/main" id="{057E681A-3F76-D04E-9CF7-21CD9D524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3001" y="682104"/>
            <a:ext cx="4206875" cy="50641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B4C8E6-0B63-7C43-8467-433E8446D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638" y="2016125"/>
            <a:ext cx="9361487" cy="1800000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med bokstavform i bakgrunnen til kort tekst eller sitat, maks tre linjer.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122D996-7D26-F546-A393-2DEE9DF029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7374" y="5584723"/>
            <a:ext cx="5940425" cy="72400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Sett inn kilde/navn</a:t>
            </a:r>
          </a:p>
        </p:txBody>
      </p:sp>
      <p:pic>
        <p:nvPicPr>
          <p:cNvPr id="12" name="Bilde 8">
            <a:extLst>
              <a:ext uri="{FF2B5EF4-FFF2-40B4-BE49-F238E27FC236}">
                <a16:creationId xmlns:a16="http://schemas.microsoft.com/office/drawing/2014/main" id="{BDBEA92F-2367-F345-937D-28EF397C42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00" y="237600"/>
            <a:ext cx="909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70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lide tekst/sitat mørk">
    <p:bg>
      <p:bgPr>
        <a:solidFill>
          <a:srgbClr val="00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1D87DAAA-A0DD-1944-A202-CCFEF3F7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2000" y="237600"/>
            <a:ext cx="909844" cy="360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B4C8E6-0B63-7C43-8467-433E8446D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638" y="2016125"/>
            <a:ext cx="9361487" cy="1800000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farge til kort tekst eller sitat.</a:t>
            </a:r>
            <a:br>
              <a:rPr lang="nb-NO"/>
            </a:br>
            <a:r>
              <a:rPr lang="nb-NO"/>
              <a:t>Bør være en eller opptil maks tre linjer.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01EB7F-54C3-B749-9308-2998E63092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7374" y="5584723"/>
            <a:ext cx="5940425" cy="72400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Sett inn kilde/navn</a:t>
            </a:r>
          </a:p>
        </p:txBody>
      </p:sp>
    </p:spTree>
    <p:extLst>
      <p:ext uri="{BB962C8B-B14F-4D97-AF65-F5344CB8AC3E}">
        <p14:creationId xmlns:p14="http://schemas.microsoft.com/office/powerpoint/2010/main" val="3447943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vileslide tekst/sitat mørk">
    <p:bg>
      <p:bgPr>
        <a:solidFill>
          <a:srgbClr val="0128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1D87DAAA-A0DD-1944-A202-CCFEF3F7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2000" y="237600"/>
            <a:ext cx="909844" cy="360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B4C8E6-0B63-7C43-8467-433E8446D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638" y="2016125"/>
            <a:ext cx="9361487" cy="1800000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med bokstavform i bakgrunnen til kort tekst eller sitat, maks tre linjer.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01EB7F-54C3-B749-9308-2998E63092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7374" y="5584723"/>
            <a:ext cx="5940425" cy="72400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Sett inn kilde/navn</a:t>
            </a:r>
          </a:p>
        </p:txBody>
      </p:sp>
    </p:spTree>
    <p:extLst>
      <p:ext uri="{BB962C8B-B14F-4D97-AF65-F5344CB8AC3E}">
        <p14:creationId xmlns:p14="http://schemas.microsoft.com/office/powerpoint/2010/main" val="3892102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lide tekst/sitat lys">
    <p:bg>
      <p:bgPr>
        <a:solidFill>
          <a:srgbClr val="D1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AB4C8E6-0B63-7C43-8467-433E8446D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638" y="2016125"/>
            <a:ext cx="9361487" cy="1800000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Hvileslide farge til kort tekst eller sitat.</a:t>
            </a:r>
            <a:br>
              <a:rPr lang="nb-NO"/>
            </a:br>
            <a:r>
              <a:rPr lang="nb-NO"/>
              <a:t>Bør være en eller opptil maks tre linjer.</a:t>
            </a:r>
            <a:endParaRPr lang="en-US"/>
          </a:p>
        </p:txBody>
      </p:sp>
      <p:pic>
        <p:nvPicPr>
          <p:cNvPr id="7" name="Bilde 8">
            <a:extLst>
              <a:ext uri="{FF2B5EF4-FFF2-40B4-BE49-F238E27FC236}">
                <a16:creationId xmlns:a16="http://schemas.microsoft.com/office/drawing/2014/main" id="{761ED4CA-F642-2A40-9065-7E0EFFF539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00" y="237600"/>
            <a:ext cx="909842" cy="360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A122D996-7D26-F546-A393-2DEE9DF029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7374" y="5584723"/>
            <a:ext cx="5940425" cy="72400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Sett inn kilde/navn</a:t>
            </a:r>
          </a:p>
        </p:txBody>
      </p:sp>
    </p:spTree>
    <p:extLst>
      <p:ext uri="{BB962C8B-B14F-4D97-AF65-F5344CB8AC3E}">
        <p14:creationId xmlns:p14="http://schemas.microsoft.com/office/powerpoint/2010/main" val="3741485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e">
    <p:bg>
      <p:bgPr>
        <a:solidFill>
          <a:srgbClr val="1E3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k 11">
            <a:extLst>
              <a:ext uri="{FF2B5EF4-FFF2-40B4-BE49-F238E27FC236}">
                <a16:creationId xmlns:a16="http://schemas.microsoft.com/office/drawing/2014/main" id="{1037637F-CFED-CA4B-8531-4B87E5DC822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724305" y="-1146194"/>
            <a:ext cx="8058634" cy="98737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54B4A7A-5D10-A043-B1B3-B48311F167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170114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Sett inn avsluttende ord/hilsen</a:t>
            </a:r>
            <a:endParaRPr lang="en-US"/>
          </a:p>
        </p:txBody>
      </p:sp>
      <p:pic>
        <p:nvPicPr>
          <p:cNvPr id="11" name="Bilde 8">
            <a:extLst>
              <a:ext uri="{FF2B5EF4-FFF2-40B4-BE49-F238E27FC236}">
                <a16:creationId xmlns:a16="http://schemas.microsoft.com/office/drawing/2014/main" id="{1177D347-A7C0-7642-AD19-227967E6EE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612000"/>
            <a:ext cx="1818000" cy="719332"/>
          </a:xfrm>
          <a:prstGeom prst="rect">
            <a:avLst/>
          </a:prstGeom>
        </p:spPr>
      </p:pic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A23FF500-4362-BC43-B25D-0A7AFBC93B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4800" y="3780000"/>
            <a:ext cx="4394200" cy="25287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Her kan du sette inn kontaktdetaljer </a:t>
            </a:r>
            <a:br>
              <a:rPr lang="nb-NO"/>
            </a:br>
            <a:r>
              <a:rPr lang="nb-NO"/>
              <a:t>eller annen kort tekst</a:t>
            </a:r>
          </a:p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87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turkis">
    <p:bg>
      <p:bgPr>
        <a:solidFill>
          <a:srgbClr val="3CC8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FB31D0C0-1223-6749-8C6E-39560034C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9359" y="360219"/>
            <a:ext cx="5092664" cy="6253018"/>
          </a:xfrm>
          <a:prstGeom prst="rect">
            <a:avLst/>
          </a:prstGeom>
        </p:spPr>
      </p:pic>
      <p:sp>
        <p:nvSpPr>
          <p:cNvPr id="18" name="Plassholder for tekst 9">
            <a:extLst>
              <a:ext uri="{FF2B5EF4-FFF2-40B4-BE49-F238E27FC236}">
                <a16:creationId xmlns:a16="http://schemas.microsoft.com/office/drawing/2014/main" id="{CEEAB792-3FB3-2248-97B0-5A88C53FBC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pic>
        <p:nvPicPr>
          <p:cNvPr id="19" name="Bilde 6">
            <a:extLst>
              <a:ext uri="{FF2B5EF4-FFF2-40B4-BE49-F238E27FC236}">
                <a16:creationId xmlns:a16="http://schemas.microsoft.com/office/drawing/2014/main" id="{F4BCE86B-026C-D547-A135-191DCF5195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B4CE85E-1BCA-5E4A-9ED5-F0764F1318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6F7C06-687A-C64C-BEB7-12D1E7B93F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220441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lutningsside">
    <p:bg>
      <p:bgPr>
        <a:solidFill>
          <a:srgbClr val="D2D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CD03F575-2296-9044-9FE6-2F08577F8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764859" flipH="1">
            <a:off x="-2159858" y="-343760"/>
            <a:ext cx="7579400" cy="808220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E9327B6-87F6-2B45-A993-FB08149EA4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170114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Sett inn avsluttende ord/hilsen</a:t>
            </a:r>
            <a:endParaRPr lang="en-US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CAA1A232-5448-5D42-8BF2-E57ABF0303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4800" y="3780000"/>
            <a:ext cx="4395600" cy="25272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Her kan du sette inn kontaktdetaljer </a:t>
            </a:r>
            <a:br>
              <a:rPr lang="nb-NO"/>
            </a:br>
            <a:r>
              <a:rPr lang="nb-NO"/>
              <a:t>eller annen kort tekst</a:t>
            </a:r>
          </a:p>
        </p:txBody>
      </p:sp>
      <p:pic>
        <p:nvPicPr>
          <p:cNvPr id="13" name="Bilde 6">
            <a:extLst>
              <a:ext uri="{FF2B5EF4-FFF2-40B4-BE49-F238E27FC236}">
                <a16:creationId xmlns:a16="http://schemas.microsoft.com/office/drawing/2014/main" id="{1B565B76-BE78-A94A-8D50-30B630676E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891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rgbClr val="6E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34C4281-A253-0F41-BEAB-8AA9C97A8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745" y="3069794"/>
            <a:ext cx="181968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77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vslutningsside">
    <p:bg>
      <p:bgPr>
        <a:solidFill>
          <a:srgbClr val="005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F6E6DE4-F38B-1541-BA55-3DB7356381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745" y="3070462"/>
            <a:ext cx="1818000" cy="71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5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gul">
    <p:bg>
      <p:bgPr>
        <a:solidFill>
          <a:srgbClr val="FFE6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C2580F66-C4E8-1743-B270-552C58E4381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578023" y="361878"/>
            <a:ext cx="5094000" cy="6251359"/>
          </a:xfrm>
          <a:prstGeom prst="rect">
            <a:avLst/>
          </a:prstGeom>
        </p:spPr>
      </p:pic>
      <p:sp>
        <p:nvSpPr>
          <p:cNvPr id="18" name="Plassholder for tekst 9">
            <a:extLst>
              <a:ext uri="{FF2B5EF4-FFF2-40B4-BE49-F238E27FC236}">
                <a16:creationId xmlns:a16="http://schemas.microsoft.com/office/drawing/2014/main" id="{4AF27E5E-0551-2047-B9EF-C14411168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pic>
        <p:nvPicPr>
          <p:cNvPr id="19" name="Bilde 6">
            <a:extLst>
              <a:ext uri="{FF2B5EF4-FFF2-40B4-BE49-F238E27FC236}">
                <a16:creationId xmlns:a16="http://schemas.microsoft.com/office/drawing/2014/main" id="{8F143602-8610-F147-A184-75A7F35F93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610262"/>
            <a:ext cx="1819684" cy="72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7ABF26-FA3D-6E48-ADBF-0C6CE2D95D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BDB01C7-448F-0144-BB40-84C1056C3C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2374591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rkturkis">
    <p:bg>
      <p:bgPr>
        <a:solidFill>
          <a:srgbClr val="00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9D4DA6B4-20A3-AF4F-9960-4F4086797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2688" y="306913"/>
            <a:ext cx="5098579" cy="624575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38323C6-13A5-1142-BF3A-4B4E184A7D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612000"/>
            <a:ext cx="1818000" cy="719332"/>
          </a:xfrm>
          <a:prstGeom prst="rect">
            <a:avLst/>
          </a:prstGeom>
        </p:spPr>
      </p:pic>
      <p:sp>
        <p:nvSpPr>
          <p:cNvPr id="17" name="Plassholder for tekst 9">
            <a:extLst>
              <a:ext uri="{FF2B5EF4-FFF2-40B4-BE49-F238E27FC236}">
                <a16:creationId xmlns:a16="http://schemas.microsoft.com/office/drawing/2014/main" id="{2941BFF4-5B46-DC46-B6BC-8F82992D22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6A5497-CAEF-5A47-B9C0-4BE2E7F933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7F6E7B3-6D38-8846-AAB7-CD26CFB372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129950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lilla">
    <p:bg>
      <p:bgPr>
        <a:solidFill>
          <a:srgbClr val="5A0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 9">
            <a:extLst>
              <a:ext uri="{FF2B5EF4-FFF2-40B4-BE49-F238E27FC236}">
                <a16:creationId xmlns:a16="http://schemas.microsoft.com/office/drawing/2014/main" id="{D8F3BAF7-93DF-7348-8629-1B19364FD27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782962" y="306914"/>
            <a:ext cx="5857200" cy="6245760"/>
          </a:xfrm>
          <a:prstGeom prst="rect">
            <a:avLst/>
          </a:prstGeom>
        </p:spPr>
      </p:pic>
      <p:pic>
        <p:nvPicPr>
          <p:cNvPr id="13" name="Bilde 8">
            <a:extLst>
              <a:ext uri="{FF2B5EF4-FFF2-40B4-BE49-F238E27FC236}">
                <a16:creationId xmlns:a16="http://schemas.microsoft.com/office/drawing/2014/main" id="{82F99C8C-CB92-664D-93D8-22D6A96CE7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612000"/>
            <a:ext cx="1818000" cy="719332"/>
          </a:xfrm>
          <a:prstGeom prst="rect">
            <a:avLst/>
          </a:prstGeom>
        </p:spPr>
      </p:pic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1E226AA2-D6C8-4447-8BB5-DA47B5964C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A34E9A-1041-104F-8F2E-6AC20DC8E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AD6D9F0-B4AE-8B49-8ACA-5E19299338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2375202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rkblå"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311CDA84-EA28-B049-B31B-7AE197AB2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7587" y="306914"/>
            <a:ext cx="5855400" cy="6245760"/>
          </a:xfrm>
          <a:prstGeom prst="rect">
            <a:avLst/>
          </a:prstGeom>
        </p:spPr>
      </p:pic>
      <p:pic>
        <p:nvPicPr>
          <p:cNvPr id="13" name="Bilde 8">
            <a:extLst>
              <a:ext uri="{FF2B5EF4-FFF2-40B4-BE49-F238E27FC236}">
                <a16:creationId xmlns:a16="http://schemas.microsoft.com/office/drawing/2014/main" id="{753F2875-0BEE-B349-9E9A-A9D2FAA87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612000"/>
            <a:ext cx="1818000" cy="719332"/>
          </a:xfrm>
          <a:prstGeom prst="rect">
            <a:avLst/>
          </a:prstGeom>
        </p:spPr>
      </p:pic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C3DD9155-75C4-A244-AB44-64F33395F3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51" y="6002729"/>
            <a:ext cx="5256000" cy="30599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36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2pPr>
            <a:lvl3pPr marL="360072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3pPr>
            <a:lvl4pPr marL="540108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4pPr>
            <a:lvl5pPr marL="720144" indent="0">
              <a:buNone/>
              <a:defRPr sz="1800">
                <a:solidFill>
                  <a:schemeClr val="tx1">
                    <a:alpha val="70000"/>
                  </a:schemeClr>
                </a:solidFill>
                <a:latin typeface="Asker Sans" pitchFamily="2" charset="77"/>
              </a:defRPr>
            </a:lvl5pPr>
          </a:lstStyle>
          <a:p>
            <a:pPr lvl="0"/>
            <a:r>
              <a:rPr lang="nb-NO"/>
              <a:t>Sted / dato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9EA19C-1395-834C-98EA-107CD32F9A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50" y="2088000"/>
            <a:ext cx="9363076" cy="125968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 på en eller maksimum to linjer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2F17CDB-CF09-034A-A54B-5EE6C937D6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50" y="3528000"/>
            <a:ext cx="9363600" cy="22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>
                <a:latin typeface="Asker Sans" pitchFamily="2" charset="77"/>
              </a:rPr>
              <a:t>Undertittel / enhet / avsender</a:t>
            </a:r>
          </a:p>
        </p:txBody>
      </p:sp>
    </p:spTree>
    <p:extLst>
      <p:ext uri="{BB962C8B-B14F-4D97-AF65-F5344CB8AC3E}">
        <p14:creationId xmlns:p14="http://schemas.microsoft.com/office/powerpoint/2010/main" val="2389235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9" y="288000"/>
            <a:ext cx="10080000" cy="11088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overskrift som kan gå over en eller maksimum to linjer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2000" y="6552000"/>
            <a:ext cx="90984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0233FF-1186-4D0A-89DE-C44C22CC98C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D1D40CC-35D9-AE42-868A-3E31249B230D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00" y="237600"/>
            <a:ext cx="909842" cy="360000"/>
          </a:xfrm>
          <a:prstGeom prst="rect">
            <a:avLst/>
          </a:prstGeom>
        </p:spPr>
      </p:pic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A692C972-7134-D74F-A372-2114DB85C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547999"/>
            <a:ext cx="10080000" cy="48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79685350-1BCC-3B44-9FDB-BFD68A736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999" y="6552000"/>
            <a:ext cx="534225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tema</a:t>
            </a:r>
          </a:p>
        </p:txBody>
      </p:sp>
    </p:spTree>
    <p:extLst>
      <p:ext uri="{BB962C8B-B14F-4D97-AF65-F5344CB8AC3E}">
        <p14:creationId xmlns:p14="http://schemas.microsoft.com/office/powerpoint/2010/main" val="18739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42" r:id="rId2"/>
    <p:sldLayoutId id="2147483743" r:id="rId3"/>
    <p:sldLayoutId id="2147483746" r:id="rId4"/>
    <p:sldLayoutId id="2147483747" r:id="rId5"/>
    <p:sldLayoutId id="2147483750" r:id="rId6"/>
    <p:sldLayoutId id="2147483745" r:id="rId7"/>
    <p:sldLayoutId id="2147483744" r:id="rId8"/>
    <p:sldLayoutId id="2147483748" r:id="rId9"/>
    <p:sldLayoutId id="2147483749" r:id="rId10"/>
    <p:sldLayoutId id="2147483751" r:id="rId11"/>
    <p:sldLayoutId id="2147483661" r:id="rId12"/>
    <p:sldLayoutId id="2147483760" r:id="rId13"/>
    <p:sldLayoutId id="2147483759" r:id="rId14"/>
    <p:sldLayoutId id="2147483727" r:id="rId15"/>
    <p:sldLayoutId id="2147483721" r:id="rId16"/>
    <p:sldLayoutId id="2147483723" r:id="rId17"/>
    <p:sldLayoutId id="2147483726" r:id="rId18"/>
    <p:sldLayoutId id="2147483739" r:id="rId19"/>
    <p:sldLayoutId id="2147483735" r:id="rId20"/>
    <p:sldLayoutId id="2147483736" r:id="rId21"/>
    <p:sldLayoutId id="2147483738" r:id="rId22"/>
    <p:sldLayoutId id="2147483737" r:id="rId23"/>
    <p:sldLayoutId id="2147483725" r:id="rId24"/>
    <p:sldLayoutId id="2147483775" r:id="rId25"/>
    <p:sldLayoutId id="2147483704" r:id="rId26"/>
    <p:sldLayoutId id="2147483685" r:id="rId27"/>
    <p:sldLayoutId id="2147483776" r:id="rId28"/>
    <p:sldLayoutId id="2147483711" r:id="rId29"/>
    <p:sldLayoutId id="2147483768" r:id="rId30"/>
    <p:sldLayoutId id="2147483763" r:id="rId31"/>
    <p:sldLayoutId id="2147483708" r:id="rId32"/>
    <p:sldLayoutId id="2147483673" r:id="rId33"/>
    <p:sldLayoutId id="2147483674" r:id="rId34"/>
    <p:sldLayoutId id="2147483667" r:id="rId35"/>
    <p:sldLayoutId id="2147483683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64" r:id="rId42"/>
    <p:sldLayoutId id="2147483766" r:id="rId43"/>
    <p:sldLayoutId id="2147483774" r:id="rId44"/>
    <p:sldLayoutId id="2147483767" r:id="rId45"/>
    <p:sldLayoutId id="2147483761" r:id="rId46"/>
    <p:sldLayoutId id="2147483765" r:id="rId47"/>
    <p:sldLayoutId id="2147483762" r:id="rId48"/>
    <p:sldLayoutId id="2147483719" r:id="rId49"/>
    <p:sldLayoutId id="2147483720" r:id="rId50"/>
    <p:sldLayoutId id="2147483675" r:id="rId51"/>
    <p:sldLayoutId id="2147483752" r:id="rId52"/>
  </p:sldLayoutIdLst>
  <p:hf hdr="0" ftr="0" dt="0"/>
  <p:txStyles>
    <p:titleStyle>
      <a:lvl1pPr algn="l" defTabSz="914446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-288000" algn="l" defTabSz="914446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88000" indent="288000" algn="l" defTabSz="914446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6000" indent="288000" algn="l" defTabSz="914446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125000"/>
        <a:buFont typeface="System Font Regular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144" indent="-180036" algn="l" defTabSz="914446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3CC8BE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sker Sans" pitchFamily="2" charset="77"/>
          <a:ea typeface="+mn-ea"/>
          <a:cs typeface="+mn-cs"/>
        </a:defRPr>
      </a:lvl4pPr>
      <a:lvl5pPr marL="900180" indent="-180036" algn="l" defTabSz="914446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3CC8BE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sker Sans" pitchFamily="2" charset="77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 userDrawn="1">
          <p15:clr>
            <a:srgbClr val="F26B43"/>
          </p15:clr>
        </p15:guide>
        <p15:guide id="4" orient="horz" pos="460" userDrawn="1">
          <p15:clr>
            <a:srgbClr val="F26B43"/>
          </p15:clr>
        </p15:guide>
        <p15:guide id="8" orient="horz" pos="4111" userDrawn="1">
          <p15:clr>
            <a:srgbClr val="F26B43"/>
          </p15:clr>
        </p15:guide>
        <p15:guide id="9" pos="893" userDrawn="1">
          <p15:clr>
            <a:srgbClr val="F26B43"/>
          </p15:clr>
        </p15:guide>
        <p15:guide id="10" pos="6790" userDrawn="1">
          <p15:clr>
            <a:srgbClr val="F26B43"/>
          </p15:clr>
        </p15:guide>
        <p15:guide id="11" pos="3841" userDrawn="1">
          <p15:clr>
            <a:srgbClr val="F26B43"/>
          </p15:clr>
        </p15:guide>
        <p15:guide id="12" pos="3660" userDrawn="1">
          <p15:clr>
            <a:srgbClr val="F26B43"/>
          </p15:clr>
        </p15:guide>
        <p15:guide id="13" pos="4022" userDrawn="1">
          <p15:clr>
            <a:srgbClr val="F26B43"/>
          </p15:clr>
        </p15:guide>
        <p15:guide id="14" pos="462" userDrawn="1">
          <p15:clr>
            <a:srgbClr val="F26B43"/>
          </p15:clr>
        </p15:guide>
        <p15:guide id="15" orient="horz" pos="1367" userDrawn="1">
          <p15:clr>
            <a:srgbClr val="F26B43"/>
          </p15:clr>
        </p15:guide>
        <p15:guide id="16" orient="horz" pos="1163" userDrawn="1">
          <p15:clr>
            <a:srgbClr val="F26B43"/>
          </p15:clr>
        </p15:guide>
        <p15:guide id="17" pos="7220" userDrawn="1">
          <p15:clr>
            <a:srgbClr val="F26B43"/>
          </p15:clr>
        </p15:guide>
        <p15:guide id="18" orient="horz" pos="1270" userDrawn="1">
          <p15:clr>
            <a:srgbClr val="F26B43"/>
          </p15:clr>
        </p15:guide>
        <p15:guide id="19" pos="4204" userDrawn="1">
          <p15:clr>
            <a:srgbClr val="F26B43"/>
          </p15:clr>
        </p15:guide>
        <p15:guide id="20" pos="4385" userDrawn="1">
          <p15:clr>
            <a:srgbClr val="F26B43"/>
          </p15:clr>
        </p15:guide>
        <p15:guide id="21" pos="4567" userDrawn="1">
          <p15:clr>
            <a:srgbClr val="F26B43"/>
          </p15:clr>
        </p15:guide>
        <p15:guide id="23" orient="horz" pos="210" userDrawn="1">
          <p15:clr>
            <a:srgbClr val="F26B43"/>
          </p15:clr>
        </p15:guide>
        <p15:guide id="24" pos="74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C785997-16FF-304B-B722-B071122995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Arial"/>
                <a:cs typeface="Arial"/>
              </a:rPr>
              <a:t>Asker / 23.03.2023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4305693-6B9B-254E-9500-E2BC6652A0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Temaplan eiendom – </a:t>
            </a:r>
            <a:br>
              <a:rPr lang="nb-NO" dirty="0"/>
            </a:br>
            <a:r>
              <a:rPr lang="nb-NO" dirty="0"/>
              <a:t>Rom for livet</a:t>
            </a:r>
            <a:br>
              <a:rPr lang="nb-NO" dirty="0"/>
            </a:br>
            <a:r>
              <a:rPr lang="nb-NO" sz="2800" b="0" dirty="0"/>
              <a:t>2023 - 2035</a:t>
            </a:r>
            <a:endParaRPr lang="nb-NO" b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588A64-09C9-8149-92EB-75D29E43E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425" y="3545149"/>
            <a:ext cx="6101200" cy="2214852"/>
          </a:xfrm>
        </p:spPr>
        <p:txBody>
          <a:bodyPr/>
          <a:lstStyle/>
          <a:p>
            <a:r>
              <a:rPr lang="nb-NO" dirty="0"/>
              <a:t>1. gangs behandling i </a:t>
            </a:r>
            <a:br>
              <a:rPr lang="nb-NO" dirty="0"/>
            </a:br>
            <a:r>
              <a:rPr lang="nb-NO" dirty="0"/>
              <a:t>Utvalg for samfunnstjenester</a:t>
            </a:r>
          </a:p>
        </p:txBody>
      </p:sp>
      <p:pic>
        <p:nvPicPr>
          <p:cNvPr id="6" name="Picture 29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7587DB18-B5B9-C2F9-7A3D-942467A84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627">
            <a:off x="7014867" y="819076"/>
            <a:ext cx="3681186" cy="522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6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5F5F-5A4D-9FB3-F9B4-819E1C66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12" y="172134"/>
            <a:ext cx="10080000" cy="1116012"/>
          </a:xfrm>
        </p:spPr>
        <p:txBody>
          <a:bodyPr/>
          <a:lstStyle/>
          <a:p>
            <a:r>
              <a:rPr lang="nb-NO" sz="2400" b="0"/>
              <a:t>Overordnede </a:t>
            </a:r>
            <a:r>
              <a:rPr lang="nb-NO" sz="2400">
                <a:solidFill>
                  <a:schemeClr val="accent2"/>
                </a:solidFill>
              </a:rPr>
              <a:t>føringer</a:t>
            </a:r>
            <a:r>
              <a:rPr lang="nb-NO" sz="2400" b="0"/>
              <a:t> som påvirker temaplan Eiendom</a:t>
            </a:r>
            <a:br>
              <a:rPr lang="nb-NO" sz="2400"/>
            </a:br>
            <a:endParaRPr lang="nb-NO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38DBC-13EB-1274-E2A3-C18210BCC28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2181" y="2622069"/>
            <a:ext cx="3968583" cy="1981023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nb-NO" sz="2000" b="1"/>
              <a:t>Nybygg</a:t>
            </a:r>
          </a:p>
          <a:p>
            <a:pPr marL="808038" indent="-271463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Nullutslippsbygg innen 2030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Klimavennlige materialer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Lave avfallsmengder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Energieffektive bygg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Tydelige tidlige ambisjoner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6A79B-2A23-3A3D-20BF-6D9FB0ECB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2029E2-4E6A-CE56-2528-F98B7583EB9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43014" y="2622069"/>
            <a:ext cx="3968583" cy="1983222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nb-NO" sz="2000" b="1"/>
              <a:t>Redusere energiforbruk</a:t>
            </a:r>
          </a:p>
          <a:p>
            <a:pPr marL="808038" indent="-358775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Energieffektivisering av bygg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Frigjøre energi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Bedre kapasitet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Bedre utnyttelse i andre sektorer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EC21DE-5ECF-4F5A-4F5D-5E1B234997D0}"/>
              </a:ext>
            </a:extLst>
          </p:cNvPr>
          <p:cNvSpPr txBox="1">
            <a:spLocks/>
          </p:cNvSpPr>
          <p:nvPr/>
        </p:nvSpPr>
        <p:spPr>
          <a:xfrm>
            <a:off x="482182" y="4893725"/>
            <a:ext cx="8129415" cy="16845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>
            <a:normAutofit/>
          </a:bodyPr>
          <a:lstStyle>
            <a:lvl1pPr marL="360000" indent="-360000" algn="l" defTabSz="914446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indent="288000" algn="l" defTabSz="914446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288000" algn="l" defTabSz="914446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25000"/>
              <a:buFont typeface="System Font Regular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00" indent="-180036" algn="l" defTabSz="914446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3CC8BE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ker Sans" pitchFamily="2" charset="77"/>
                <a:ea typeface="+mn-ea"/>
                <a:cs typeface="+mn-cs"/>
              </a:defRPr>
            </a:lvl4pPr>
            <a:lvl5pPr marL="1080000" indent="-180036" algn="l" defTabSz="914446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3CC8BE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ker Sans" pitchFamily="2" charset="77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sz="2000" b="1"/>
              <a:t>Rehabilitere fremfor å bygge nytt – effektiv arealutnyttelse</a:t>
            </a:r>
          </a:p>
          <a:p>
            <a:pPr marL="808038" indent="-358775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De mest klimavennlige kvadratmeterne, er de som ikke bygges</a:t>
            </a:r>
          </a:p>
          <a:p>
            <a:pPr marL="808038" indent="-358775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Det må rives mindre, bygge mindre nytt, vurdere rehabilitering</a:t>
            </a:r>
          </a:p>
          <a:p>
            <a:pPr marL="808038" indent="-358775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Gjenbruke og utvikle eksisterende bygg og infrastruktur</a:t>
            </a:r>
          </a:p>
          <a:p>
            <a:pPr marL="808038" indent="-358775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nb-NO" sz="1600"/>
              <a:t>Ved nybygging er sirkulære prinsipper viktige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CECCB-C1E1-5D71-E915-F302B0E48BE0}"/>
              </a:ext>
            </a:extLst>
          </p:cNvPr>
          <p:cNvSpPr txBox="1"/>
          <p:nvPr/>
        </p:nvSpPr>
        <p:spPr>
          <a:xfrm>
            <a:off x="440617" y="669443"/>
            <a:ext cx="821254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nb-NO" sz="1800" b="1" i="1">
                <a:solidFill>
                  <a:schemeClr val="accent2"/>
                </a:solidFill>
              </a:rPr>
              <a:t>Temaplan «Handling mot klimaendringene»:</a:t>
            </a:r>
            <a:br>
              <a:rPr lang="nb-NO" sz="1400" i="1">
                <a:solidFill>
                  <a:schemeClr val="accent2"/>
                </a:solidFill>
              </a:rPr>
            </a:br>
            <a:r>
              <a:rPr lang="nb-NO" sz="1400" i="1">
                <a:solidFill>
                  <a:schemeClr val="accent2"/>
                </a:solidFill>
              </a:rPr>
              <a:t>«Asker kommune skal, gjennom økt fokus på energirehabilitering, økt kompetanse på energioppfølging, og nær-nullenergistandard i nybygg, redusere energibruk i egne bygg og være en pådriver for reduksjon av energibruk i private bygg.»</a:t>
            </a:r>
          </a:p>
          <a:p>
            <a:pPr indent="0">
              <a:lnSpc>
                <a:spcPct val="100000"/>
              </a:lnSpc>
              <a:buNone/>
            </a:pPr>
            <a:endParaRPr lang="nb-NO" sz="1400" i="1">
              <a:solidFill>
                <a:schemeClr val="accent2"/>
              </a:solidFill>
            </a:endParaRPr>
          </a:p>
          <a:p>
            <a:r>
              <a:rPr lang="nb-NO" sz="1400" i="1">
                <a:solidFill>
                  <a:schemeClr val="accent2"/>
                </a:solidFill>
              </a:rPr>
              <a:t>«Redusere klimagassutslipp fra materialer, energi, </a:t>
            </a:r>
            <a:r>
              <a:rPr lang="nb-NO" sz="1400" i="1" err="1">
                <a:solidFill>
                  <a:schemeClr val="accent2"/>
                </a:solidFill>
              </a:rPr>
              <a:t>byggavfall</a:t>
            </a:r>
            <a:r>
              <a:rPr lang="nb-NO" sz="1400" i="1">
                <a:solidFill>
                  <a:schemeClr val="accent2"/>
                </a:solidFill>
              </a:rPr>
              <a:t> og anleggsfase»</a:t>
            </a:r>
          </a:p>
          <a:p>
            <a:pPr indent="0">
              <a:lnSpc>
                <a:spcPct val="100000"/>
              </a:lnSpc>
              <a:buNone/>
            </a:pPr>
            <a:endParaRPr lang="nb-NO" sz="1400" i="1">
              <a:solidFill>
                <a:schemeClr val="accent2"/>
              </a:solidFill>
            </a:endParaRPr>
          </a:p>
        </p:txBody>
      </p:sp>
      <p:pic>
        <p:nvPicPr>
          <p:cNvPr id="11" name="Plassholder for bilde 4">
            <a:extLst>
              <a:ext uri="{FF2B5EF4-FFF2-40B4-BE49-F238E27FC236}">
                <a16:creationId xmlns:a16="http://schemas.microsoft.com/office/drawing/2014/main" id="{607ECC84-3990-46D5-B23F-D9BA89B54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8" r="28688"/>
          <a:stretch>
            <a:fillRect/>
          </a:stretch>
        </p:blipFill>
        <p:spPr>
          <a:xfrm>
            <a:off x="8967362" y="1467825"/>
            <a:ext cx="2828759" cy="39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74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Lærere og elever i laboratorier">
            <a:extLst>
              <a:ext uri="{FF2B5EF4-FFF2-40B4-BE49-F238E27FC236}">
                <a16:creationId xmlns:a16="http://schemas.microsoft.com/office/drawing/2014/main" id="{3DE958BD-4726-4DE8-B242-97A63F0E5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4" y="2874754"/>
            <a:ext cx="4945063" cy="3300829"/>
          </a:xfrm>
          <a:prstGeom prst="rect">
            <a:avLst/>
          </a:prstGeom>
          <a:noFill/>
          <a:effectLst/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15119A2-F130-4F42-8D32-27443C64AA95}"/>
              </a:ext>
            </a:extLst>
          </p:cNvPr>
          <p:cNvSpPr txBox="1"/>
          <p:nvPr/>
        </p:nvSpPr>
        <p:spPr>
          <a:xfrm>
            <a:off x="646611" y="2093954"/>
            <a:ext cx="6411413" cy="6475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defTabSz="914446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SzPct val="100000"/>
            </a:pPr>
            <a:r>
              <a:rPr lang="nb-NO" sz="1800" b="1" i="1" kern="1200">
                <a:latin typeface="Asker Sans" panose="00000500000000000000" pitchFamily="50" charset="0"/>
                <a:cs typeface="Arial" panose="020B0604020202020204" pitchFamily="34" charset="0"/>
              </a:rPr>
              <a:t>Temaplan «Medborgerskap» 2021-2033 har innsatsområder for utvikling av møteplasser i nærmiljøet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3124C-6CC5-BA94-C00E-48B1A31A1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4207" y="-156973"/>
            <a:ext cx="8151280" cy="1242533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sz="2400"/>
              <a:t>Overordnede </a:t>
            </a:r>
            <a:r>
              <a:rPr lang="nb-NO" sz="2400">
                <a:solidFill>
                  <a:schemeClr val="accent2"/>
                </a:solidFill>
              </a:rPr>
              <a:t>føringer</a:t>
            </a:r>
            <a:r>
              <a:rPr lang="nb-NO" sz="2400"/>
              <a:t> som påvirker temaplan Eiendom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A20A6-D656-295A-F171-95BC9A9BF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611" y="3316549"/>
            <a:ext cx="5940425" cy="2214852"/>
          </a:xfr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900" b="1" kern="1200">
                <a:latin typeface="Asker Sans" pitchFamily="2" charset="77"/>
                <a:ea typeface="+mn-ea"/>
                <a:cs typeface="Arial" panose="020B0604020202020204" pitchFamily="34" charset="0"/>
              </a:rPr>
              <a:t>Innsatsområde Sambruk og meråpne bygg</a:t>
            </a:r>
          </a:p>
          <a:p>
            <a:pPr>
              <a:lnSpc>
                <a:spcPct val="90000"/>
              </a:lnSpc>
            </a:pPr>
            <a:r>
              <a:rPr lang="nb-NO" sz="1900" i="1" kern="1200">
                <a:latin typeface="Asker Sans" pitchFamily="2" charset="77"/>
                <a:ea typeface="+mn-ea"/>
                <a:cs typeface="Arial" panose="020B0604020202020204" pitchFamily="34" charset="0"/>
              </a:rPr>
              <a:t>«Åpne opp flere lokaler og lage enkelt tilgjengelige fysiske og digitale møteplasser for ulike interesse- og aldersgrupper. </a:t>
            </a:r>
          </a:p>
          <a:p>
            <a:pPr>
              <a:lnSpc>
                <a:spcPct val="90000"/>
              </a:lnSpc>
            </a:pPr>
            <a:r>
              <a:rPr lang="nb-NO" sz="1900" i="1" kern="1200">
                <a:latin typeface="Asker Sans" pitchFamily="2" charset="77"/>
                <a:ea typeface="+mn-ea"/>
                <a:cs typeface="Arial" panose="020B0604020202020204" pitchFamily="34" charset="0"/>
              </a:rPr>
              <a:t>Vi skal også skape rom for læring og innovasjoner, og legge til rette for økt deltakelse og mestring.»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18141C2-A2A0-E670-508E-635436B00D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51848" y="5963421"/>
            <a:ext cx="909842" cy="138499"/>
          </a:xfrm>
        </p:spPr>
        <p:txBody>
          <a:bodyPr/>
          <a:lstStyle/>
          <a:p>
            <a:pPr>
              <a:spcAft>
                <a:spcPts val="600"/>
              </a:spcAft>
            </a:pPr>
            <a:fld id="{7D0233FF-1186-4D0A-89DE-C44C22CC98C6}" type="slidenum">
              <a:rPr lang="nb-NO" smtClean="0"/>
              <a:pPr>
                <a:spcAft>
                  <a:spcPts val="600"/>
                </a:spcAft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0555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1CB9A0-11AA-098A-AEB2-8BFE8CE8A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633" y="1448555"/>
            <a:ext cx="3539811" cy="695015"/>
          </a:xfrm>
        </p:spPr>
        <p:txBody>
          <a:bodyPr/>
          <a:lstStyle/>
          <a:p>
            <a:r>
              <a:rPr lang="nb-NO"/>
              <a:t>Dagens status</a:t>
            </a:r>
            <a:endParaRPr lang="nb-NO">
              <a:solidFill>
                <a:srgbClr val="FF0000"/>
              </a:solidFill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92B48A2F-7D13-F65E-1103-99DEB1DACFD5}"/>
              </a:ext>
            </a:extLst>
          </p:cNvPr>
          <p:cNvGrpSpPr/>
          <p:nvPr/>
        </p:nvGrpSpPr>
        <p:grpSpPr>
          <a:xfrm>
            <a:off x="8102599" y="0"/>
            <a:ext cx="3359151" cy="6859588"/>
            <a:chOff x="7619999" y="1"/>
            <a:chExt cx="2977775" cy="6859588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61EB0558-1F2D-CEB3-4121-071643F07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95"/>
            <a:stretch/>
          </p:blipFill>
          <p:spPr>
            <a:xfrm>
              <a:off x="7619999" y="1"/>
              <a:ext cx="2414009" cy="4146505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19A62D6F-18B1-269F-CE0D-BB32C6118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30323" y="2486169"/>
              <a:ext cx="2967451" cy="4373420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59833-E60C-0666-57FE-90B663E2C575}"/>
              </a:ext>
            </a:extLst>
          </p:cNvPr>
          <p:cNvSpPr txBox="1">
            <a:spLocks/>
          </p:cNvSpPr>
          <p:nvPr/>
        </p:nvSpPr>
        <p:spPr>
          <a:xfrm>
            <a:off x="635633" y="2362346"/>
            <a:ext cx="5484509" cy="4373420"/>
          </a:xfrm>
          <a:custGeom>
            <a:avLst/>
            <a:gdLst>
              <a:gd name="connsiteX0" fmla="*/ 0 w 5484509"/>
              <a:gd name="connsiteY0" fmla="*/ 0 h 4373420"/>
              <a:gd name="connsiteX1" fmla="*/ 685564 w 5484509"/>
              <a:gd name="connsiteY1" fmla="*/ 0 h 4373420"/>
              <a:gd name="connsiteX2" fmla="*/ 1371127 w 5484509"/>
              <a:gd name="connsiteY2" fmla="*/ 0 h 4373420"/>
              <a:gd name="connsiteX3" fmla="*/ 2166381 w 5484509"/>
              <a:gd name="connsiteY3" fmla="*/ 0 h 4373420"/>
              <a:gd name="connsiteX4" fmla="*/ 2742255 w 5484509"/>
              <a:gd name="connsiteY4" fmla="*/ 0 h 4373420"/>
              <a:gd name="connsiteX5" fmla="*/ 3318128 w 5484509"/>
              <a:gd name="connsiteY5" fmla="*/ 0 h 4373420"/>
              <a:gd name="connsiteX6" fmla="*/ 4003692 w 5484509"/>
              <a:gd name="connsiteY6" fmla="*/ 0 h 4373420"/>
              <a:gd name="connsiteX7" fmla="*/ 4524720 w 5484509"/>
              <a:gd name="connsiteY7" fmla="*/ 0 h 4373420"/>
              <a:gd name="connsiteX8" fmla="*/ 5484509 w 5484509"/>
              <a:gd name="connsiteY8" fmla="*/ 0 h 4373420"/>
              <a:gd name="connsiteX9" fmla="*/ 5484509 w 5484509"/>
              <a:gd name="connsiteY9" fmla="*/ 537306 h 4373420"/>
              <a:gd name="connsiteX10" fmla="*/ 5484509 w 5484509"/>
              <a:gd name="connsiteY10" fmla="*/ 1030878 h 4373420"/>
              <a:gd name="connsiteX11" fmla="*/ 5484509 w 5484509"/>
              <a:gd name="connsiteY11" fmla="*/ 1743120 h 4373420"/>
              <a:gd name="connsiteX12" fmla="*/ 5484509 w 5484509"/>
              <a:gd name="connsiteY12" fmla="*/ 2236692 h 4373420"/>
              <a:gd name="connsiteX13" fmla="*/ 5484509 w 5484509"/>
              <a:gd name="connsiteY13" fmla="*/ 2773998 h 4373420"/>
              <a:gd name="connsiteX14" fmla="*/ 5484509 w 5484509"/>
              <a:gd name="connsiteY14" fmla="*/ 3355038 h 4373420"/>
              <a:gd name="connsiteX15" fmla="*/ 5484509 w 5484509"/>
              <a:gd name="connsiteY15" fmla="*/ 4373420 h 4373420"/>
              <a:gd name="connsiteX16" fmla="*/ 4689255 w 5484509"/>
              <a:gd name="connsiteY16" fmla="*/ 4373420 h 4373420"/>
              <a:gd name="connsiteX17" fmla="*/ 4168227 w 5484509"/>
              <a:gd name="connsiteY17" fmla="*/ 4373420 h 4373420"/>
              <a:gd name="connsiteX18" fmla="*/ 3482663 w 5484509"/>
              <a:gd name="connsiteY18" fmla="*/ 4373420 h 4373420"/>
              <a:gd name="connsiteX19" fmla="*/ 2851945 w 5484509"/>
              <a:gd name="connsiteY19" fmla="*/ 4373420 h 4373420"/>
              <a:gd name="connsiteX20" fmla="*/ 2330916 w 5484509"/>
              <a:gd name="connsiteY20" fmla="*/ 4373420 h 4373420"/>
              <a:gd name="connsiteX21" fmla="*/ 1645353 w 5484509"/>
              <a:gd name="connsiteY21" fmla="*/ 4373420 h 4373420"/>
              <a:gd name="connsiteX22" fmla="*/ 1069479 w 5484509"/>
              <a:gd name="connsiteY22" fmla="*/ 4373420 h 4373420"/>
              <a:gd name="connsiteX23" fmla="*/ 0 w 5484509"/>
              <a:gd name="connsiteY23" fmla="*/ 4373420 h 4373420"/>
              <a:gd name="connsiteX24" fmla="*/ 0 w 5484509"/>
              <a:gd name="connsiteY24" fmla="*/ 3836114 h 4373420"/>
              <a:gd name="connsiteX25" fmla="*/ 0 w 5484509"/>
              <a:gd name="connsiteY25" fmla="*/ 3211340 h 4373420"/>
              <a:gd name="connsiteX26" fmla="*/ 0 w 5484509"/>
              <a:gd name="connsiteY26" fmla="*/ 2674034 h 4373420"/>
              <a:gd name="connsiteX27" fmla="*/ 0 w 5484509"/>
              <a:gd name="connsiteY27" fmla="*/ 2049260 h 4373420"/>
              <a:gd name="connsiteX28" fmla="*/ 0 w 5484509"/>
              <a:gd name="connsiteY28" fmla="*/ 1337017 h 4373420"/>
              <a:gd name="connsiteX29" fmla="*/ 0 w 5484509"/>
              <a:gd name="connsiteY29" fmla="*/ 799711 h 4373420"/>
              <a:gd name="connsiteX30" fmla="*/ 0 w 5484509"/>
              <a:gd name="connsiteY30" fmla="*/ 0 h 437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484509" h="4373420" fill="none" extrusionOk="0">
                <a:moveTo>
                  <a:pt x="0" y="0"/>
                </a:moveTo>
                <a:cubicBezTo>
                  <a:pt x="261130" y="-906"/>
                  <a:pt x="507076" y="21024"/>
                  <a:pt x="685564" y="0"/>
                </a:cubicBezTo>
                <a:cubicBezTo>
                  <a:pt x="864052" y="-21024"/>
                  <a:pt x="1134507" y="-1253"/>
                  <a:pt x="1371127" y="0"/>
                </a:cubicBezTo>
                <a:cubicBezTo>
                  <a:pt x="1607747" y="1253"/>
                  <a:pt x="1797671" y="-10894"/>
                  <a:pt x="2166381" y="0"/>
                </a:cubicBezTo>
                <a:cubicBezTo>
                  <a:pt x="2535091" y="10894"/>
                  <a:pt x="2473439" y="-26063"/>
                  <a:pt x="2742255" y="0"/>
                </a:cubicBezTo>
                <a:cubicBezTo>
                  <a:pt x="3011071" y="26063"/>
                  <a:pt x="3128785" y="-10387"/>
                  <a:pt x="3318128" y="0"/>
                </a:cubicBezTo>
                <a:cubicBezTo>
                  <a:pt x="3507471" y="10387"/>
                  <a:pt x="3668154" y="-4869"/>
                  <a:pt x="4003692" y="0"/>
                </a:cubicBezTo>
                <a:cubicBezTo>
                  <a:pt x="4339230" y="4869"/>
                  <a:pt x="4417236" y="-9994"/>
                  <a:pt x="4524720" y="0"/>
                </a:cubicBezTo>
                <a:cubicBezTo>
                  <a:pt x="4632204" y="9994"/>
                  <a:pt x="5070765" y="-26221"/>
                  <a:pt x="5484509" y="0"/>
                </a:cubicBezTo>
                <a:cubicBezTo>
                  <a:pt x="5493017" y="247142"/>
                  <a:pt x="5461016" y="318360"/>
                  <a:pt x="5484509" y="537306"/>
                </a:cubicBezTo>
                <a:cubicBezTo>
                  <a:pt x="5508002" y="756252"/>
                  <a:pt x="5501752" y="837200"/>
                  <a:pt x="5484509" y="1030878"/>
                </a:cubicBezTo>
                <a:cubicBezTo>
                  <a:pt x="5467266" y="1224556"/>
                  <a:pt x="5495929" y="1551394"/>
                  <a:pt x="5484509" y="1743120"/>
                </a:cubicBezTo>
                <a:cubicBezTo>
                  <a:pt x="5473089" y="1934846"/>
                  <a:pt x="5481472" y="2101541"/>
                  <a:pt x="5484509" y="2236692"/>
                </a:cubicBezTo>
                <a:cubicBezTo>
                  <a:pt x="5487546" y="2371843"/>
                  <a:pt x="5470576" y="2570543"/>
                  <a:pt x="5484509" y="2773998"/>
                </a:cubicBezTo>
                <a:cubicBezTo>
                  <a:pt x="5498442" y="2977453"/>
                  <a:pt x="5506822" y="3231972"/>
                  <a:pt x="5484509" y="3355038"/>
                </a:cubicBezTo>
                <a:cubicBezTo>
                  <a:pt x="5462196" y="3478104"/>
                  <a:pt x="5450307" y="3951686"/>
                  <a:pt x="5484509" y="4373420"/>
                </a:cubicBezTo>
                <a:cubicBezTo>
                  <a:pt x="5295062" y="4400962"/>
                  <a:pt x="5084289" y="4363718"/>
                  <a:pt x="4689255" y="4373420"/>
                </a:cubicBezTo>
                <a:cubicBezTo>
                  <a:pt x="4294221" y="4383122"/>
                  <a:pt x="4356392" y="4396013"/>
                  <a:pt x="4168227" y="4373420"/>
                </a:cubicBezTo>
                <a:cubicBezTo>
                  <a:pt x="3980062" y="4350827"/>
                  <a:pt x="3776110" y="4375030"/>
                  <a:pt x="3482663" y="4373420"/>
                </a:cubicBezTo>
                <a:cubicBezTo>
                  <a:pt x="3189216" y="4371810"/>
                  <a:pt x="3152056" y="4380252"/>
                  <a:pt x="2851945" y="4373420"/>
                </a:cubicBezTo>
                <a:cubicBezTo>
                  <a:pt x="2551834" y="4366588"/>
                  <a:pt x="2532571" y="4377145"/>
                  <a:pt x="2330916" y="4373420"/>
                </a:cubicBezTo>
                <a:cubicBezTo>
                  <a:pt x="2129261" y="4369695"/>
                  <a:pt x="1919538" y="4388308"/>
                  <a:pt x="1645353" y="4373420"/>
                </a:cubicBezTo>
                <a:cubicBezTo>
                  <a:pt x="1371168" y="4358532"/>
                  <a:pt x="1328616" y="4400385"/>
                  <a:pt x="1069479" y="4373420"/>
                </a:cubicBezTo>
                <a:cubicBezTo>
                  <a:pt x="810342" y="4346455"/>
                  <a:pt x="255747" y="4351893"/>
                  <a:pt x="0" y="4373420"/>
                </a:cubicBezTo>
                <a:cubicBezTo>
                  <a:pt x="10350" y="4230546"/>
                  <a:pt x="14253" y="3944160"/>
                  <a:pt x="0" y="3836114"/>
                </a:cubicBezTo>
                <a:cubicBezTo>
                  <a:pt x="-14253" y="3728068"/>
                  <a:pt x="26310" y="3426664"/>
                  <a:pt x="0" y="3211340"/>
                </a:cubicBezTo>
                <a:cubicBezTo>
                  <a:pt x="-26310" y="2996016"/>
                  <a:pt x="-21346" y="2850168"/>
                  <a:pt x="0" y="2674034"/>
                </a:cubicBezTo>
                <a:cubicBezTo>
                  <a:pt x="21346" y="2497900"/>
                  <a:pt x="26743" y="2176722"/>
                  <a:pt x="0" y="2049260"/>
                </a:cubicBezTo>
                <a:cubicBezTo>
                  <a:pt x="-26743" y="1921798"/>
                  <a:pt x="-29838" y="1596032"/>
                  <a:pt x="0" y="1337017"/>
                </a:cubicBezTo>
                <a:cubicBezTo>
                  <a:pt x="29838" y="1078002"/>
                  <a:pt x="18246" y="1011060"/>
                  <a:pt x="0" y="799711"/>
                </a:cubicBezTo>
                <a:cubicBezTo>
                  <a:pt x="-18246" y="588362"/>
                  <a:pt x="-31635" y="207859"/>
                  <a:pt x="0" y="0"/>
                </a:cubicBezTo>
                <a:close/>
              </a:path>
              <a:path w="5484509" h="4373420" stroke="0" extrusionOk="0">
                <a:moveTo>
                  <a:pt x="0" y="0"/>
                </a:moveTo>
                <a:cubicBezTo>
                  <a:pt x="167477" y="14908"/>
                  <a:pt x="283599" y="5527"/>
                  <a:pt x="521028" y="0"/>
                </a:cubicBezTo>
                <a:cubicBezTo>
                  <a:pt x="758457" y="-5527"/>
                  <a:pt x="1061842" y="-33483"/>
                  <a:pt x="1261437" y="0"/>
                </a:cubicBezTo>
                <a:cubicBezTo>
                  <a:pt x="1461032" y="33483"/>
                  <a:pt x="1595415" y="-19093"/>
                  <a:pt x="1892156" y="0"/>
                </a:cubicBezTo>
                <a:cubicBezTo>
                  <a:pt x="2188897" y="19093"/>
                  <a:pt x="2221342" y="8297"/>
                  <a:pt x="2413184" y="0"/>
                </a:cubicBezTo>
                <a:cubicBezTo>
                  <a:pt x="2605026" y="-8297"/>
                  <a:pt x="2740575" y="-1925"/>
                  <a:pt x="2934212" y="0"/>
                </a:cubicBezTo>
                <a:cubicBezTo>
                  <a:pt x="3127849" y="1925"/>
                  <a:pt x="3311126" y="19800"/>
                  <a:pt x="3455241" y="0"/>
                </a:cubicBezTo>
                <a:cubicBezTo>
                  <a:pt x="3599356" y="-19800"/>
                  <a:pt x="4036548" y="27682"/>
                  <a:pt x="4195649" y="0"/>
                </a:cubicBezTo>
                <a:cubicBezTo>
                  <a:pt x="4354750" y="-27682"/>
                  <a:pt x="4644896" y="7872"/>
                  <a:pt x="4826368" y="0"/>
                </a:cubicBezTo>
                <a:cubicBezTo>
                  <a:pt x="5007840" y="-7872"/>
                  <a:pt x="5223114" y="-2177"/>
                  <a:pt x="5484509" y="0"/>
                </a:cubicBezTo>
                <a:cubicBezTo>
                  <a:pt x="5468647" y="212565"/>
                  <a:pt x="5509485" y="296265"/>
                  <a:pt x="5484509" y="537306"/>
                </a:cubicBezTo>
                <a:cubicBezTo>
                  <a:pt x="5459533" y="778347"/>
                  <a:pt x="5475854" y="931144"/>
                  <a:pt x="5484509" y="1162080"/>
                </a:cubicBezTo>
                <a:cubicBezTo>
                  <a:pt x="5493164" y="1393016"/>
                  <a:pt x="5483269" y="1472822"/>
                  <a:pt x="5484509" y="1655652"/>
                </a:cubicBezTo>
                <a:cubicBezTo>
                  <a:pt x="5485749" y="1838482"/>
                  <a:pt x="5496032" y="2158474"/>
                  <a:pt x="5484509" y="2324160"/>
                </a:cubicBezTo>
                <a:cubicBezTo>
                  <a:pt x="5472986" y="2489846"/>
                  <a:pt x="5506142" y="2763766"/>
                  <a:pt x="5484509" y="2905200"/>
                </a:cubicBezTo>
                <a:cubicBezTo>
                  <a:pt x="5462876" y="3046634"/>
                  <a:pt x="5481499" y="3327020"/>
                  <a:pt x="5484509" y="3442506"/>
                </a:cubicBezTo>
                <a:cubicBezTo>
                  <a:pt x="5487519" y="3557992"/>
                  <a:pt x="5495937" y="4142951"/>
                  <a:pt x="5484509" y="4373420"/>
                </a:cubicBezTo>
                <a:cubicBezTo>
                  <a:pt x="5376614" y="4372026"/>
                  <a:pt x="5098711" y="4395757"/>
                  <a:pt x="4963481" y="4373420"/>
                </a:cubicBezTo>
                <a:cubicBezTo>
                  <a:pt x="4828251" y="4351083"/>
                  <a:pt x="4422395" y="4363001"/>
                  <a:pt x="4168227" y="4373420"/>
                </a:cubicBezTo>
                <a:cubicBezTo>
                  <a:pt x="3914059" y="4383839"/>
                  <a:pt x="3780191" y="4375038"/>
                  <a:pt x="3647198" y="4373420"/>
                </a:cubicBezTo>
                <a:cubicBezTo>
                  <a:pt x="3514205" y="4371802"/>
                  <a:pt x="3286768" y="4385723"/>
                  <a:pt x="3016480" y="4373420"/>
                </a:cubicBezTo>
                <a:cubicBezTo>
                  <a:pt x="2746192" y="4361117"/>
                  <a:pt x="2505042" y="4341155"/>
                  <a:pt x="2221226" y="4373420"/>
                </a:cubicBezTo>
                <a:cubicBezTo>
                  <a:pt x="1937410" y="4405685"/>
                  <a:pt x="1799371" y="4392405"/>
                  <a:pt x="1535663" y="4373420"/>
                </a:cubicBezTo>
                <a:cubicBezTo>
                  <a:pt x="1271955" y="4354435"/>
                  <a:pt x="1118925" y="4373739"/>
                  <a:pt x="795254" y="4373420"/>
                </a:cubicBezTo>
                <a:cubicBezTo>
                  <a:pt x="471583" y="4373101"/>
                  <a:pt x="189067" y="4395769"/>
                  <a:pt x="0" y="4373420"/>
                </a:cubicBezTo>
                <a:cubicBezTo>
                  <a:pt x="-13207" y="4220510"/>
                  <a:pt x="7057" y="4028385"/>
                  <a:pt x="0" y="3879848"/>
                </a:cubicBezTo>
                <a:cubicBezTo>
                  <a:pt x="-7057" y="3731311"/>
                  <a:pt x="28195" y="3527432"/>
                  <a:pt x="0" y="3255074"/>
                </a:cubicBezTo>
                <a:cubicBezTo>
                  <a:pt x="-28195" y="2982716"/>
                  <a:pt x="6284" y="2858209"/>
                  <a:pt x="0" y="2586566"/>
                </a:cubicBezTo>
                <a:cubicBezTo>
                  <a:pt x="-6284" y="2314923"/>
                  <a:pt x="25197" y="2220631"/>
                  <a:pt x="0" y="2005525"/>
                </a:cubicBezTo>
                <a:cubicBezTo>
                  <a:pt x="-25197" y="1790419"/>
                  <a:pt x="20857" y="1596007"/>
                  <a:pt x="0" y="1380751"/>
                </a:cubicBezTo>
                <a:cubicBezTo>
                  <a:pt x="-20857" y="1165495"/>
                  <a:pt x="-27181" y="904841"/>
                  <a:pt x="0" y="668508"/>
                </a:cubicBezTo>
                <a:cubicBezTo>
                  <a:pt x="27181" y="432175"/>
                  <a:pt x="-20348" y="29352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035338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 fontScale="92500"/>
          </a:bodyPr>
          <a:lstStyle>
            <a:lvl1pPr marL="0" indent="-288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288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76000" indent="288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25000"/>
              <a:buFont typeface="System Font Regular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144" indent="-180036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3CC8BE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ker Sans" pitchFamily="2" charset="77"/>
                <a:ea typeface="+mn-ea"/>
                <a:cs typeface="+mn-cs"/>
              </a:defRPr>
            </a:lvl4pPr>
            <a:lvl5pPr marL="900180" indent="-180036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3CC8BE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ker Sans" pitchFamily="2" charset="77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b="1"/>
          </a:p>
          <a:p>
            <a:r>
              <a:rPr lang="nb-NO" b="1"/>
              <a:t>700.000</a:t>
            </a:r>
            <a:r>
              <a:rPr lang="nb-NO"/>
              <a:t> m</a:t>
            </a:r>
            <a:r>
              <a:rPr lang="nb-NO" baseline="30000"/>
              <a:t>2</a:t>
            </a:r>
            <a:r>
              <a:rPr lang="nb-NO"/>
              <a:t> bygningsmasse</a:t>
            </a:r>
          </a:p>
          <a:p>
            <a:pPr lvl="1"/>
            <a:r>
              <a:rPr lang="nb-NO" sz="2000"/>
              <a:t>Hvorav </a:t>
            </a:r>
            <a:r>
              <a:rPr lang="nb-NO" sz="2000" b="1"/>
              <a:t>50.000</a:t>
            </a:r>
            <a:r>
              <a:rPr lang="nb-NO" sz="2000"/>
              <a:t> m</a:t>
            </a:r>
            <a:r>
              <a:rPr lang="nb-NO" sz="2000" baseline="30000"/>
              <a:t>2</a:t>
            </a:r>
            <a:r>
              <a:rPr lang="nb-NO" sz="2000"/>
              <a:t> innleid areal</a:t>
            </a:r>
          </a:p>
          <a:p>
            <a:r>
              <a:rPr lang="nb-NO" b="1"/>
              <a:t>1300</a:t>
            </a:r>
            <a:r>
              <a:rPr lang="nb-NO"/>
              <a:t> boliger</a:t>
            </a:r>
          </a:p>
          <a:p>
            <a:pPr lvl="1"/>
            <a:r>
              <a:rPr lang="nb-NO" sz="2000"/>
              <a:t>Hvorav </a:t>
            </a:r>
            <a:r>
              <a:rPr lang="nb-NO" sz="2000" b="1"/>
              <a:t>108</a:t>
            </a:r>
            <a:r>
              <a:rPr lang="nb-NO" sz="2000"/>
              <a:t> innleide </a:t>
            </a:r>
          </a:p>
          <a:p>
            <a:r>
              <a:rPr lang="nb-NO" b="1"/>
              <a:t>1.420.000</a:t>
            </a:r>
            <a:r>
              <a:rPr lang="nb-NO"/>
              <a:t> m</a:t>
            </a:r>
            <a:r>
              <a:rPr lang="nb-NO" baseline="30000"/>
              <a:t>2</a:t>
            </a:r>
            <a:r>
              <a:rPr lang="nb-NO"/>
              <a:t> uteareal v/bygg</a:t>
            </a:r>
          </a:p>
          <a:p>
            <a:endParaRPr lang="nb-NO"/>
          </a:p>
          <a:p>
            <a:r>
              <a:rPr lang="nb-NO"/>
              <a:t>Hjemmelshaver til 24.000 dekar, hvorav 400 dekar er mulig utviklingspotensial</a:t>
            </a:r>
          </a:p>
          <a:p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1112455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305693-6B9B-254E-9500-E2BC6652A0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nb-NO"/>
              <a:t>Utfordringsbilde</a:t>
            </a:r>
          </a:p>
        </p:txBody>
      </p:sp>
      <p:pic>
        <p:nvPicPr>
          <p:cNvPr id="4" name="Bilde 3" descr="Hvitt puslespill med én rød brikke">
            <a:extLst>
              <a:ext uri="{FF2B5EF4-FFF2-40B4-BE49-F238E27FC236}">
                <a16:creationId xmlns:a16="http://schemas.microsoft.com/office/drawing/2014/main" id="{DE6404C2-24B8-4743-B5DA-24026D364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25" y="2483932"/>
            <a:ext cx="7433222" cy="41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06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>
            <a:extLst>
              <a:ext uri="{FF2B5EF4-FFF2-40B4-BE49-F238E27FC236}">
                <a16:creationId xmlns:a16="http://schemas.microsoft.com/office/drawing/2014/main" id="{5E612334-C0A8-A258-9413-BC6881184CCE}"/>
              </a:ext>
            </a:extLst>
          </p:cNvPr>
          <p:cNvSpPr/>
          <p:nvPr/>
        </p:nvSpPr>
        <p:spPr>
          <a:xfrm>
            <a:off x="3661115" y="3137253"/>
            <a:ext cx="1134705" cy="2709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behov for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F578996-10C4-455C-860A-EAF440E7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Utfordringer Asker står overfor</a:t>
            </a:r>
            <a:br>
              <a:rPr lang="nb-NO"/>
            </a:br>
            <a:r>
              <a:rPr lang="nb-NO" sz="1800" b="0"/>
              <a:t>- for å drive god kommunal eiendomsforvaltning og -utvikling</a:t>
            </a:r>
            <a:endParaRPr lang="nb-NO" b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D979A28-BD1E-476E-BA54-B277D255B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pPr/>
              <a:t>14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F90E90B-5BA5-7464-2134-E0C804FAE488}"/>
              </a:ext>
            </a:extLst>
          </p:cNvPr>
          <p:cNvSpPr/>
          <p:nvPr/>
        </p:nvSpPr>
        <p:spPr>
          <a:xfrm>
            <a:off x="952503" y="1259313"/>
            <a:ext cx="2300929" cy="6960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For å legge til rette for fremtidig eiendomsutvikling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E7E9C26-128E-8429-707C-51347993C996}"/>
              </a:ext>
            </a:extLst>
          </p:cNvPr>
          <p:cNvSpPr/>
          <p:nvPr/>
        </p:nvSpPr>
        <p:spPr>
          <a:xfrm>
            <a:off x="5214257" y="1259312"/>
            <a:ext cx="3423842" cy="6960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Strategiske planer for områder og eiendommer</a:t>
            </a: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565514B6-7DE1-03AA-47F2-2456A3E8B3E2}"/>
              </a:ext>
            </a:extLst>
          </p:cNvPr>
          <p:cNvCxnSpPr>
            <a:cxnSpLocks/>
            <a:stCxn id="4" idx="3"/>
            <a:endCxn id="6" idx="2"/>
          </p:cNvCxnSpPr>
          <p:nvPr/>
        </p:nvCxnSpPr>
        <p:spPr>
          <a:xfrm flipV="1">
            <a:off x="3253432" y="1607345"/>
            <a:ext cx="1960825" cy="1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ktangel 12">
            <a:extLst>
              <a:ext uri="{FF2B5EF4-FFF2-40B4-BE49-F238E27FC236}">
                <a16:creationId xmlns:a16="http://schemas.microsoft.com/office/drawing/2014/main" id="{1252481B-5C9F-1169-59A9-89B4A82CE7AB}"/>
              </a:ext>
            </a:extLst>
          </p:cNvPr>
          <p:cNvSpPr/>
          <p:nvPr/>
        </p:nvSpPr>
        <p:spPr>
          <a:xfrm>
            <a:off x="952503" y="2659768"/>
            <a:ext cx="2300929" cy="15776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For å møte strategier i temaplan Handling mot klimaendringene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8C0B3B3-7CF2-47D5-7285-B1E13152B9C8}"/>
              </a:ext>
            </a:extLst>
          </p:cNvPr>
          <p:cNvSpPr/>
          <p:nvPr/>
        </p:nvSpPr>
        <p:spPr>
          <a:xfrm>
            <a:off x="5246742" y="2192579"/>
            <a:ext cx="3304577" cy="6960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Mer effektiv arealbruk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53453119-0CAF-3F07-3051-94A70CADFF78}"/>
              </a:ext>
            </a:extLst>
          </p:cNvPr>
          <p:cNvCxnSpPr>
            <a:cxnSpLocks/>
            <a:stCxn id="13" idx="3"/>
            <a:endCxn id="14" idx="2"/>
          </p:cNvCxnSpPr>
          <p:nvPr/>
        </p:nvCxnSpPr>
        <p:spPr>
          <a:xfrm flipV="1">
            <a:off x="3253432" y="2540612"/>
            <a:ext cx="1993310" cy="90798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E59725C4-ED6F-356E-EC7A-861CA360AD49}"/>
              </a:ext>
            </a:extLst>
          </p:cNvPr>
          <p:cNvSpPr/>
          <p:nvPr/>
        </p:nvSpPr>
        <p:spPr>
          <a:xfrm>
            <a:off x="5246742" y="3087294"/>
            <a:ext cx="3304577" cy="6960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Planer for energibesparende tiltak i eksisterende bygg </a:t>
            </a:r>
          </a:p>
        </p:txBody>
      </p: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733538FE-C611-5A8E-25C5-2FBAF68C51EA}"/>
              </a:ext>
            </a:extLst>
          </p:cNvPr>
          <p:cNvCxnSpPr>
            <a:cxnSpLocks/>
            <a:stCxn id="13" idx="3"/>
            <a:endCxn id="25" idx="2"/>
          </p:cNvCxnSpPr>
          <p:nvPr/>
        </p:nvCxnSpPr>
        <p:spPr>
          <a:xfrm flipV="1">
            <a:off x="3253432" y="3435327"/>
            <a:ext cx="1993310" cy="13265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B34884DB-D064-78D7-94E5-E2293BF40451}"/>
              </a:ext>
            </a:extLst>
          </p:cNvPr>
          <p:cNvSpPr/>
          <p:nvPr/>
        </p:nvSpPr>
        <p:spPr>
          <a:xfrm>
            <a:off x="3687537" y="1291965"/>
            <a:ext cx="1134705" cy="2709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behov for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8D0F1A6-29EE-6809-95B9-4718E4DC3FDF}"/>
              </a:ext>
            </a:extLst>
          </p:cNvPr>
          <p:cNvSpPr/>
          <p:nvPr/>
        </p:nvSpPr>
        <p:spPr>
          <a:xfrm>
            <a:off x="5298726" y="3995698"/>
            <a:ext cx="3304577" cy="6960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Gode beslutningsunderlag i tidligfase</a:t>
            </a:r>
          </a:p>
        </p:txBody>
      </p:sp>
      <p:cxnSp>
        <p:nvCxnSpPr>
          <p:cNvPr id="40" name="Rett linje 39">
            <a:extLst>
              <a:ext uri="{FF2B5EF4-FFF2-40B4-BE49-F238E27FC236}">
                <a16:creationId xmlns:a16="http://schemas.microsoft.com/office/drawing/2014/main" id="{5BB22C8E-FE69-A3CE-3546-0CD23BE38F54}"/>
              </a:ext>
            </a:extLst>
          </p:cNvPr>
          <p:cNvCxnSpPr>
            <a:cxnSpLocks/>
            <a:stCxn id="13" idx="3"/>
            <a:endCxn id="35" idx="2"/>
          </p:cNvCxnSpPr>
          <p:nvPr/>
        </p:nvCxnSpPr>
        <p:spPr>
          <a:xfrm>
            <a:off x="3253432" y="3448592"/>
            <a:ext cx="2045294" cy="895139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Rektangel 46">
            <a:extLst>
              <a:ext uri="{FF2B5EF4-FFF2-40B4-BE49-F238E27FC236}">
                <a16:creationId xmlns:a16="http://schemas.microsoft.com/office/drawing/2014/main" id="{24828848-77F7-40D0-C264-C047F0FA0D08}"/>
              </a:ext>
            </a:extLst>
          </p:cNvPr>
          <p:cNvSpPr/>
          <p:nvPr/>
        </p:nvSpPr>
        <p:spPr>
          <a:xfrm>
            <a:off x="926081" y="4941807"/>
            <a:ext cx="2300929" cy="6960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For å opprettholde god tilstand på bygg med uteområder 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075B1AC-02BA-883A-BB17-44DB83B4AF30}"/>
              </a:ext>
            </a:extLst>
          </p:cNvPr>
          <p:cNvSpPr/>
          <p:nvPr/>
        </p:nvSpPr>
        <p:spPr>
          <a:xfrm>
            <a:off x="5187835" y="4941806"/>
            <a:ext cx="3423842" cy="6960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Definere </a:t>
            </a:r>
            <a:r>
              <a:rPr lang="nb-NO" sz="1400" err="1">
                <a:solidFill>
                  <a:schemeClr val="tx1"/>
                </a:solidFill>
              </a:rPr>
              <a:t>vedlikeholdsstrategier</a:t>
            </a:r>
            <a:endParaRPr lang="nb-NO" sz="1400">
              <a:solidFill>
                <a:schemeClr val="tx1"/>
              </a:solidFill>
            </a:endParaRPr>
          </a:p>
        </p:txBody>
      </p:sp>
      <p:cxnSp>
        <p:nvCxnSpPr>
          <p:cNvPr id="49" name="Rett linje 48">
            <a:extLst>
              <a:ext uri="{FF2B5EF4-FFF2-40B4-BE49-F238E27FC236}">
                <a16:creationId xmlns:a16="http://schemas.microsoft.com/office/drawing/2014/main" id="{C402D30D-FAB6-EF03-C710-3E891650F5AC}"/>
              </a:ext>
            </a:extLst>
          </p:cNvPr>
          <p:cNvCxnSpPr>
            <a:cxnSpLocks/>
            <a:stCxn id="47" idx="3"/>
            <a:endCxn id="48" idx="2"/>
          </p:cNvCxnSpPr>
          <p:nvPr/>
        </p:nvCxnSpPr>
        <p:spPr>
          <a:xfrm flipV="1">
            <a:off x="3227010" y="5289839"/>
            <a:ext cx="1960825" cy="1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Rektangel 49">
            <a:extLst>
              <a:ext uri="{FF2B5EF4-FFF2-40B4-BE49-F238E27FC236}">
                <a16:creationId xmlns:a16="http://schemas.microsoft.com/office/drawing/2014/main" id="{25CE5344-E4EE-C0BB-BD17-88E180BA7271}"/>
              </a:ext>
            </a:extLst>
          </p:cNvPr>
          <p:cNvSpPr/>
          <p:nvPr/>
        </p:nvSpPr>
        <p:spPr>
          <a:xfrm>
            <a:off x="3661115" y="4974459"/>
            <a:ext cx="1134705" cy="2709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behov for</a:t>
            </a:r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62F16F32-7EB4-6E83-50CB-65620004B936}"/>
              </a:ext>
            </a:extLst>
          </p:cNvPr>
          <p:cNvSpPr txBox="1"/>
          <p:nvPr/>
        </p:nvSpPr>
        <p:spPr>
          <a:xfrm>
            <a:off x="9012888" y="1964236"/>
            <a:ext cx="2853411" cy="33478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400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Krever </a:t>
            </a:r>
            <a:r>
              <a:rPr lang="nb-NO" sz="2400" b="1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samhandling</a:t>
            </a:r>
            <a:r>
              <a:rPr lang="nb-NO" sz="2400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 og </a:t>
            </a:r>
            <a:r>
              <a:rPr lang="nb-NO" sz="2400" b="1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koordinering</a:t>
            </a:r>
            <a:r>
              <a:rPr lang="nb-NO" sz="2400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b-NO" sz="2400" b="1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på tvers </a:t>
            </a:r>
            <a:r>
              <a:rPr lang="nb-NO" sz="2400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av tjeneste-områder og eksternt!</a:t>
            </a:r>
            <a:endParaRPr lang="nb-NO" sz="2400">
              <a:solidFill>
                <a:schemeClr val="accent4">
                  <a:lumMod val="50000"/>
                </a:schemeClr>
              </a:solidFill>
              <a:cs typeface="Arial"/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8BAE5677-E59D-6D6F-D752-61FA42669095}"/>
              </a:ext>
            </a:extLst>
          </p:cNvPr>
          <p:cNvSpPr/>
          <p:nvPr/>
        </p:nvSpPr>
        <p:spPr>
          <a:xfrm>
            <a:off x="926081" y="5789586"/>
            <a:ext cx="2300929" cy="6960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For å møte dagens og morgendagens behov og krav til effektivisering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27F0AFBB-2A56-EF03-7F52-DA1B974028F3}"/>
              </a:ext>
            </a:extLst>
          </p:cNvPr>
          <p:cNvSpPr/>
          <p:nvPr/>
        </p:nvSpPr>
        <p:spPr>
          <a:xfrm>
            <a:off x="5187835" y="5789585"/>
            <a:ext cx="3423842" cy="6960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Digitale verktøy som snakker sammen</a:t>
            </a:r>
          </a:p>
        </p:txBody>
      </p:sp>
      <p:cxnSp>
        <p:nvCxnSpPr>
          <p:cNvPr id="71" name="Rett linje 70">
            <a:extLst>
              <a:ext uri="{FF2B5EF4-FFF2-40B4-BE49-F238E27FC236}">
                <a16:creationId xmlns:a16="http://schemas.microsoft.com/office/drawing/2014/main" id="{830FEB8E-A3B2-E274-4AC9-1A6F5BAA27CF}"/>
              </a:ext>
            </a:extLst>
          </p:cNvPr>
          <p:cNvCxnSpPr>
            <a:cxnSpLocks/>
            <a:stCxn id="69" idx="3"/>
            <a:endCxn id="70" idx="2"/>
          </p:cNvCxnSpPr>
          <p:nvPr/>
        </p:nvCxnSpPr>
        <p:spPr>
          <a:xfrm flipV="1">
            <a:off x="3227010" y="6137618"/>
            <a:ext cx="1960825" cy="1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Rektangel 71">
            <a:extLst>
              <a:ext uri="{FF2B5EF4-FFF2-40B4-BE49-F238E27FC236}">
                <a16:creationId xmlns:a16="http://schemas.microsoft.com/office/drawing/2014/main" id="{44BA7A1E-32BB-B8E0-DBCF-0ED266A72A9B}"/>
              </a:ext>
            </a:extLst>
          </p:cNvPr>
          <p:cNvSpPr/>
          <p:nvPr/>
        </p:nvSpPr>
        <p:spPr>
          <a:xfrm>
            <a:off x="3661115" y="5822238"/>
            <a:ext cx="1134705" cy="2709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behov for</a:t>
            </a:r>
          </a:p>
        </p:txBody>
      </p:sp>
    </p:spTree>
    <p:extLst>
      <p:ext uri="{BB962C8B-B14F-4D97-AF65-F5344CB8AC3E}">
        <p14:creationId xmlns:p14="http://schemas.microsoft.com/office/powerpoint/2010/main" val="5338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 animBg="1"/>
      <p:bldP spid="6" grpId="0" animBg="1"/>
      <p:bldP spid="13" grpId="0" animBg="1"/>
      <p:bldP spid="14" grpId="0" animBg="1"/>
      <p:bldP spid="25" grpId="0" animBg="1"/>
      <p:bldP spid="27" grpId="0" animBg="1"/>
      <p:bldP spid="35" grpId="0" animBg="1"/>
      <p:bldP spid="47" grpId="0" animBg="1"/>
      <p:bldP spid="48" grpId="0" animBg="1"/>
      <p:bldP spid="50" grpId="0" animBg="1"/>
      <p:bldP spid="68" grpId="0"/>
      <p:bldP spid="69" grpId="0" animBg="1"/>
      <p:bldP spid="70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3E86AF-4B4F-6511-C955-E2934F79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" y="382709"/>
            <a:ext cx="11198483" cy="1116013"/>
          </a:xfrm>
        </p:spPr>
        <p:txBody>
          <a:bodyPr anchor="t">
            <a:normAutofit/>
          </a:bodyPr>
          <a:lstStyle/>
          <a:p>
            <a:r>
              <a:rPr lang="nb-NO"/>
              <a:t>Administrasjonens forslag til innsatsområder</a:t>
            </a:r>
            <a:br>
              <a:rPr lang="nb-NO"/>
            </a:br>
            <a:r>
              <a:rPr lang="nb-NO"/>
              <a:t> </a:t>
            </a:r>
            <a:endParaRPr lang="nb-NO">
              <a:solidFill>
                <a:srgbClr val="FF0000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78F82B1-6F2A-FD16-0406-95602DF9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873" y="3605167"/>
            <a:ext cx="2369359" cy="2668481"/>
          </a:xfrm>
          <a:prstGeom prst="rect">
            <a:avLst/>
          </a:prstGeom>
        </p:spPr>
      </p:pic>
      <p:sp>
        <p:nvSpPr>
          <p:cNvPr id="17" name="Tankeboble: sky 16">
            <a:extLst>
              <a:ext uri="{FF2B5EF4-FFF2-40B4-BE49-F238E27FC236}">
                <a16:creationId xmlns:a16="http://schemas.microsoft.com/office/drawing/2014/main" id="{F06FFB75-BB06-1D23-5B68-C8E007A93228}"/>
              </a:ext>
            </a:extLst>
          </p:cNvPr>
          <p:cNvSpPr/>
          <p:nvPr/>
        </p:nvSpPr>
        <p:spPr>
          <a:xfrm>
            <a:off x="4792873" y="1086965"/>
            <a:ext cx="2711669" cy="1576552"/>
          </a:xfrm>
          <a:prstGeom prst="cloudCallout">
            <a:avLst>
              <a:gd name="adj1" fmla="val -6492"/>
              <a:gd name="adj2" fmla="val 685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 for livet </a:t>
            </a:r>
          </a:p>
          <a:p>
            <a:pPr algn="ctr"/>
            <a:r>
              <a:rPr lang="nb-NO" sz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gode og hensiktsmessige arealer for tjenestene/brukerne</a:t>
            </a:r>
          </a:p>
        </p:txBody>
      </p:sp>
      <p:sp>
        <p:nvSpPr>
          <p:cNvPr id="22" name="Tankeboble: sky 21">
            <a:extLst>
              <a:ext uri="{FF2B5EF4-FFF2-40B4-BE49-F238E27FC236}">
                <a16:creationId xmlns:a16="http://schemas.microsoft.com/office/drawing/2014/main" id="{C4A5DC53-A373-D696-528A-7A1A1CD786C0}"/>
              </a:ext>
            </a:extLst>
          </p:cNvPr>
          <p:cNvSpPr/>
          <p:nvPr/>
        </p:nvSpPr>
        <p:spPr>
          <a:xfrm>
            <a:off x="1191990" y="4513718"/>
            <a:ext cx="2711669" cy="1576552"/>
          </a:xfrm>
          <a:prstGeom prst="cloudCallout">
            <a:avLst>
              <a:gd name="adj1" fmla="val 61759"/>
              <a:gd name="adj2" fmla="val 2299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1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Kostnadseffektiv og verdibevarende eiendomsforvaltning</a:t>
            </a:r>
          </a:p>
        </p:txBody>
      </p:sp>
      <p:sp>
        <p:nvSpPr>
          <p:cNvPr id="23" name="Tankeboble: sky 22">
            <a:extLst>
              <a:ext uri="{FF2B5EF4-FFF2-40B4-BE49-F238E27FC236}">
                <a16:creationId xmlns:a16="http://schemas.microsoft.com/office/drawing/2014/main" id="{3684B5B6-C6EE-F4D6-4989-4B8C1E2920CE}"/>
              </a:ext>
            </a:extLst>
          </p:cNvPr>
          <p:cNvSpPr/>
          <p:nvPr/>
        </p:nvSpPr>
        <p:spPr>
          <a:xfrm>
            <a:off x="8494780" y="4518382"/>
            <a:ext cx="2711669" cy="1576552"/>
          </a:xfrm>
          <a:prstGeom prst="cloudCallout">
            <a:avLst>
              <a:gd name="adj1" fmla="val -59380"/>
              <a:gd name="adj2" fmla="val 2722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1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Profesjonell eiendomsvirksomhet</a:t>
            </a:r>
          </a:p>
        </p:txBody>
      </p:sp>
      <p:sp>
        <p:nvSpPr>
          <p:cNvPr id="24" name="Tankeboble: sky 23">
            <a:extLst>
              <a:ext uri="{FF2B5EF4-FFF2-40B4-BE49-F238E27FC236}">
                <a16:creationId xmlns:a16="http://schemas.microsoft.com/office/drawing/2014/main" id="{6AF6BD2A-BD33-5B65-B4A3-2EAC7FF57F28}"/>
              </a:ext>
            </a:extLst>
          </p:cNvPr>
          <p:cNvSpPr/>
          <p:nvPr/>
        </p:nvSpPr>
        <p:spPr>
          <a:xfrm>
            <a:off x="1488805" y="2217944"/>
            <a:ext cx="2711669" cy="1576552"/>
          </a:xfrm>
          <a:prstGeom prst="cloudCallout">
            <a:avLst>
              <a:gd name="adj1" fmla="val 48156"/>
              <a:gd name="adj2" fmla="val 5130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1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Bærekraftig og helhetlig utvikling av kommunale eiendommer</a:t>
            </a:r>
          </a:p>
        </p:txBody>
      </p:sp>
      <p:sp>
        <p:nvSpPr>
          <p:cNvPr id="25" name="Tankeboble: sky 24">
            <a:extLst>
              <a:ext uri="{FF2B5EF4-FFF2-40B4-BE49-F238E27FC236}">
                <a16:creationId xmlns:a16="http://schemas.microsoft.com/office/drawing/2014/main" id="{BB222B14-2059-77A7-660B-E782556415F6}"/>
              </a:ext>
            </a:extLst>
          </p:cNvPr>
          <p:cNvSpPr/>
          <p:nvPr/>
        </p:nvSpPr>
        <p:spPr>
          <a:xfrm>
            <a:off x="7504542" y="2460797"/>
            <a:ext cx="2711669" cy="1576552"/>
          </a:xfrm>
          <a:prstGeom prst="cloudCallout">
            <a:avLst>
              <a:gd name="adj1" fmla="val -54942"/>
              <a:gd name="adj2" fmla="val 3383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1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Klima- og miljøvennlige bygg</a:t>
            </a:r>
          </a:p>
        </p:txBody>
      </p:sp>
      <p:sp>
        <p:nvSpPr>
          <p:cNvPr id="26" name="Sol 25">
            <a:extLst>
              <a:ext uri="{FF2B5EF4-FFF2-40B4-BE49-F238E27FC236}">
                <a16:creationId xmlns:a16="http://schemas.microsoft.com/office/drawing/2014/main" id="{6382A8A5-11F0-12A4-DF9A-3F9E005B0776}"/>
              </a:ext>
            </a:extLst>
          </p:cNvPr>
          <p:cNvSpPr/>
          <p:nvPr/>
        </p:nvSpPr>
        <p:spPr>
          <a:xfrm>
            <a:off x="7712240" y="1002933"/>
            <a:ext cx="1143000" cy="990600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r lik 26">
            <a:extLst>
              <a:ext uri="{FF2B5EF4-FFF2-40B4-BE49-F238E27FC236}">
                <a16:creationId xmlns:a16="http://schemas.microsoft.com/office/drawing/2014/main" id="{D5258CE1-8A13-AE5A-25A8-374D07CD7CC8}"/>
              </a:ext>
            </a:extLst>
          </p:cNvPr>
          <p:cNvSpPr/>
          <p:nvPr/>
        </p:nvSpPr>
        <p:spPr>
          <a:xfrm rot="5400000">
            <a:off x="449886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8" name="Er lik 27">
            <a:extLst>
              <a:ext uri="{FF2B5EF4-FFF2-40B4-BE49-F238E27FC236}">
                <a16:creationId xmlns:a16="http://schemas.microsoft.com/office/drawing/2014/main" id="{BBE27ED7-61C7-34CF-62DE-82F927F1DCA7}"/>
              </a:ext>
            </a:extLst>
          </p:cNvPr>
          <p:cNvSpPr/>
          <p:nvPr/>
        </p:nvSpPr>
        <p:spPr>
          <a:xfrm rot="5400000">
            <a:off x="6912502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9" name="Er lik 28">
            <a:extLst>
              <a:ext uri="{FF2B5EF4-FFF2-40B4-BE49-F238E27FC236}">
                <a16:creationId xmlns:a16="http://schemas.microsoft.com/office/drawing/2014/main" id="{230714E4-2395-ECDA-7FF6-D1C6AFBC48C8}"/>
              </a:ext>
            </a:extLst>
          </p:cNvPr>
          <p:cNvSpPr/>
          <p:nvPr/>
        </p:nvSpPr>
        <p:spPr>
          <a:xfrm rot="5400000">
            <a:off x="4165503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0" name="Er lik 29">
            <a:extLst>
              <a:ext uri="{FF2B5EF4-FFF2-40B4-BE49-F238E27FC236}">
                <a16:creationId xmlns:a16="http://schemas.microsoft.com/office/drawing/2014/main" id="{E65B272B-764E-1ADD-58C4-643B4E43B8D2}"/>
              </a:ext>
            </a:extLst>
          </p:cNvPr>
          <p:cNvSpPr/>
          <p:nvPr/>
        </p:nvSpPr>
        <p:spPr>
          <a:xfrm rot="5400000">
            <a:off x="7061518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1" name="Er lik 30">
            <a:extLst>
              <a:ext uri="{FF2B5EF4-FFF2-40B4-BE49-F238E27FC236}">
                <a16:creationId xmlns:a16="http://schemas.microsoft.com/office/drawing/2014/main" id="{3652591A-7F12-6CF8-8037-12C8215272B5}"/>
              </a:ext>
            </a:extLst>
          </p:cNvPr>
          <p:cNvSpPr/>
          <p:nvPr/>
        </p:nvSpPr>
        <p:spPr>
          <a:xfrm rot="5400000">
            <a:off x="432924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26" name="Minustegn 1025">
            <a:extLst>
              <a:ext uri="{FF2B5EF4-FFF2-40B4-BE49-F238E27FC236}">
                <a16:creationId xmlns:a16="http://schemas.microsoft.com/office/drawing/2014/main" id="{33DF6B9B-8EDB-493B-130A-95D94A5C998B}"/>
              </a:ext>
            </a:extLst>
          </p:cNvPr>
          <p:cNvSpPr/>
          <p:nvPr/>
        </p:nvSpPr>
        <p:spPr>
          <a:xfrm rot="5400000">
            <a:off x="7362495" y="5765052"/>
            <a:ext cx="826142" cy="454777"/>
          </a:xfrm>
          <a:prstGeom prst="mathMinus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25" name="Eksplosjon: 14 punkt 1024">
            <a:extLst>
              <a:ext uri="{FF2B5EF4-FFF2-40B4-BE49-F238E27FC236}">
                <a16:creationId xmlns:a16="http://schemas.microsoft.com/office/drawing/2014/main" id="{D2E3EDBE-E19F-B6FF-C26C-0BA444C910F5}"/>
              </a:ext>
            </a:extLst>
          </p:cNvPr>
          <p:cNvSpPr/>
          <p:nvPr/>
        </p:nvSpPr>
        <p:spPr>
          <a:xfrm rot="1346808">
            <a:off x="7488054" y="5211151"/>
            <a:ext cx="661012" cy="716683"/>
          </a:xfrm>
          <a:prstGeom prst="irregularSeal2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8289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3E86AF-4B4F-6511-C955-E2934F79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" y="382709"/>
            <a:ext cx="11198483" cy="1116013"/>
          </a:xfrm>
        </p:spPr>
        <p:txBody>
          <a:bodyPr anchor="t">
            <a:normAutofit/>
          </a:bodyPr>
          <a:lstStyle/>
          <a:p>
            <a:r>
              <a:rPr lang="nb-NO" dirty="0"/>
              <a:t>Innsatsområde 1</a:t>
            </a:r>
            <a:br>
              <a:rPr lang="nb-NO" dirty="0"/>
            </a:br>
            <a:r>
              <a:rPr lang="nb-NO" dirty="0"/>
              <a:t> 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78F82B1-6F2A-FD16-0406-95602DF9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873" y="3605167"/>
            <a:ext cx="2369359" cy="2668481"/>
          </a:xfrm>
          <a:prstGeom prst="rect">
            <a:avLst/>
          </a:prstGeom>
        </p:spPr>
      </p:pic>
      <p:sp>
        <p:nvSpPr>
          <p:cNvPr id="17" name="Tankeboble: sky 16">
            <a:extLst>
              <a:ext uri="{FF2B5EF4-FFF2-40B4-BE49-F238E27FC236}">
                <a16:creationId xmlns:a16="http://schemas.microsoft.com/office/drawing/2014/main" id="{F06FFB75-BB06-1D23-5B68-C8E007A93228}"/>
              </a:ext>
            </a:extLst>
          </p:cNvPr>
          <p:cNvSpPr/>
          <p:nvPr/>
        </p:nvSpPr>
        <p:spPr>
          <a:xfrm>
            <a:off x="4792873" y="1086965"/>
            <a:ext cx="2711669" cy="1576552"/>
          </a:xfrm>
          <a:prstGeom prst="cloudCallout">
            <a:avLst>
              <a:gd name="adj1" fmla="val -6492"/>
              <a:gd name="adj2" fmla="val 685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 for livet 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gode og hensiktsmessige arealer for tjenestene/brukerne</a:t>
            </a:r>
          </a:p>
        </p:txBody>
      </p:sp>
      <p:sp>
        <p:nvSpPr>
          <p:cNvPr id="26" name="Sol 25">
            <a:extLst>
              <a:ext uri="{FF2B5EF4-FFF2-40B4-BE49-F238E27FC236}">
                <a16:creationId xmlns:a16="http://schemas.microsoft.com/office/drawing/2014/main" id="{6382A8A5-11F0-12A4-DF9A-3F9E005B0776}"/>
              </a:ext>
            </a:extLst>
          </p:cNvPr>
          <p:cNvSpPr/>
          <p:nvPr/>
        </p:nvSpPr>
        <p:spPr>
          <a:xfrm>
            <a:off x="7712240" y="1002933"/>
            <a:ext cx="1143000" cy="990600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r lik 26">
            <a:extLst>
              <a:ext uri="{FF2B5EF4-FFF2-40B4-BE49-F238E27FC236}">
                <a16:creationId xmlns:a16="http://schemas.microsoft.com/office/drawing/2014/main" id="{D5258CE1-8A13-AE5A-25A8-374D07CD7CC8}"/>
              </a:ext>
            </a:extLst>
          </p:cNvPr>
          <p:cNvSpPr/>
          <p:nvPr/>
        </p:nvSpPr>
        <p:spPr>
          <a:xfrm rot="5400000">
            <a:off x="449886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8" name="Er lik 27">
            <a:extLst>
              <a:ext uri="{FF2B5EF4-FFF2-40B4-BE49-F238E27FC236}">
                <a16:creationId xmlns:a16="http://schemas.microsoft.com/office/drawing/2014/main" id="{BBE27ED7-61C7-34CF-62DE-82F927F1DCA7}"/>
              </a:ext>
            </a:extLst>
          </p:cNvPr>
          <p:cNvSpPr/>
          <p:nvPr/>
        </p:nvSpPr>
        <p:spPr>
          <a:xfrm rot="5400000">
            <a:off x="6912502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9" name="Er lik 28">
            <a:extLst>
              <a:ext uri="{FF2B5EF4-FFF2-40B4-BE49-F238E27FC236}">
                <a16:creationId xmlns:a16="http://schemas.microsoft.com/office/drawing/2014/main" id="{230714E4-2395-ECDA-7FF6-D1C6AFBC48C8}"/>
              </a:ext>
            </a:extLst>
          </p:cNvPr>
          <p:cNvSpPr/>
          <p:nvPr/>
        </p:nvSpPr>
        <p:spPr>
          <a:xfrm rot="5400000">
            <a:off x="4165503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0" name="Er lik 29">
            <a:extLst>
              <a:ext uri="{FF2B5EF4-FFF2-40B4-BE49-F238E27FC236}">
                <a16:creationId xmlns:a16="http://schemas.microsoft.com/office/drawing/2014/main" id="{E65B272B-764E-1ADD-58C4-643B4E43B8D2}"/>
              </a:ext>
            </a:extLst>
          </p:cNvPr>
          <p:cNvSpPr/>
          <p:nvPr/>
        </p:nvSpPr>
        <p:spPr>
          <a:xfrm rot="5400000">
            <a:off x="7061518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1" name="Er lik 30">
            <a:extLst>
              <a:ext uri="{FF2B5EF4-FFF2-40B4-BE49-F238E27FC236}">
                <a16:creationId xmlns:a16="http://schemas.microsoft.com/office/drawing/2014/main" id="{3652591A-7F12-6CF8-8037-12C8215272B5}"/>
              </a:ext>
            </a:extLst>
          </p:cNvPr>
          <p:cNvSpPr/>
          <p:nvPr/>
        </p:nvSpPr>
        <p:spPr>
          <a:xfrm rot="5400000">
            <a:off x="432924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26" name="Minustegn 1025">
            <a:extLst>
              <a:ext uri="{FF2B5EF4-FFF2-40B4-BE49-F238E27FC236}">
                <a16:creationId xmlns:a16="http://schemas.microsoft.com/office/drawing/2014/main" id="{33DF6B9B-8EDB-493B-130A-95D94A5C998B}"/>
              </a:ext>
            </a:extLst>
          </p:cNvPr>
          <p:cNvSpPr/>
          <p:nvPr/>
        </p:nvSpPr>
        <p:spPr>
          <a:xfrm rot="5400000">
            <a:off x="7362495" y="5765052"/>
            <a:ext cx="826142" cy="454777"/>
          </a:xfrm>
          <a:prstGeom prst="mathMinus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25" name="Eksplosjon: 14 punkt 1024">
            <a:extLst>
              <a:ext uri="{FF2B5EF4-FFF2-40B4-BE49-F238E27FC236}">
                <a16:creationId xmlns:a16="http://schemas.microsoft.com/office/drawing/2014/main" id="{D2E3EDBE-E19F-B6FF-C26C-0BA444C910F5}"/>
              </a:ext>
            </a:extLst>
          </p:cNvPr>
          <p:cNvSpPr/>
          <p:nvPr/>
        </p:nvSpPr>
        <p:spPr>
          <a:xfrm rot="1346808">
            <a:off x="7488054" y="5211151"/>
            <a:ext cx="661012" cy="716683"/>
          </a:xfrm>
          <a:prstGeom prst="irregularSeal2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BA0C38B-0BE0-DCFD-2A48-265A17A4BCEA}"/>
              </a:ext>
            </a:extLst>
          </p:cNvPr>
          <p:cNvSpPr txBox="1"/>
          <p:nvPr/>
        </p:nvSpPr>
        <p:spPr>
          <a:xfrm>
            <a:off x="257792" y="2910180"/>
            <a:ext cx="531523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Bærekraftige arealer som støtter kommunens tjenester og samfunnsoppdrag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Fleksible bygg som gjør det mulig med flerbruk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Nybygg utformes som muliggjør fremtidige endringer og alternativ utnyttelse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Universell utforming er fortsatt prioritert</a:t>
            </a:r>
          </a:p>
          <a:p>
            <a:endParaRPr lang="nb-NO" sz="1800" b="1" dirty="0">
              <a:solidFill>
                <a:srgbClr val="FF6900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A761D2F-C1B6-4159-61C7-A9D87D2B8CCD}"/>
              </a:ext>
            </a:extLst>
          </p:cNvPr>
          <p:cNvSpPr txBox="1"/>
          <p:nvPr/>
        </p:nvSpPr>
        <p:spPr>
          <a:xfrm>
            <a:off x="7911667" y="2906487"/>
            <a:ext cx="4148788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Eiendomsvirksomheten skal være service- og brukerorientert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Bevisst og planlagt oppfølging av både bygg og brukere</a:t>
            </a:r>
            <a:r>
              <a:rPr lang="en-US" sz="1600" dirty="0"/>
              <a:t>​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err="1"/>
              <a:t>Dialogmøter</a:t>
            </a:r>
            <a:r>
              <a:rPr lang="en-US" sz="1600" dirty="0"/>
              <a:t> med alle </a:t>
            </a:r>
            <a:r>
              <a:rPr lang="en-US" sz="1600" dirty="0" err="1"/>
              <a:t>tjenesteområdene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8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nb-NO" sz="1800" b="1" dirty="0"/>
          </a:p>
        </p:txBody>
      </p:sp>
    </p:spTree>
    <p:extLst>
      <p:ext uri="{BB962C8B-B14F-4D97-AF65-F5344CB8AC3E}">
        <p14:creationId xmlns:p14="http://schemas.microsoft.com/office/powerpoint/2010/main" val="3146499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3E86AF-4B4F-6511-C955-E2934F79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" y="382709"/>
            <a:ext cx="11198483" cy="1116013"/>
          </a:xfrm>
        </p:spPr>
        <p:txBody>
          <a:bodyPr anchor="t">
            <a:normAutofit/>
          </a:bodyPr>
          <a:lstStyle/>
          <a:p>
            <a:r>
              <a:rPr lang="nb-NO"/>
              <a:t>Innsatsområde 2</a:t>
            </a:r>
            <a:br>
              <a:rPr lang="nb-NO"/>
            </a:br>
            <a:r>
              <a:rPr lang="nb-NO"/>
              <a:t> </a:t>
            </a:r>
            <a:endParaRPr lang="nb-NO">
              <a:solidFill>
                <a:srgbClr val="FF0000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78F82B1-6F2A-FD16-0406-95602DF9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873" y="3605167"/>
            <a:ext cx="2369359" cy="2668481"/>
          </a:xfrm>
          <a:prstGeom prst="rect">
            <a:avLst/>
          </a:prstGeom>
        </p:spPr>
      </p:pic>
      <p:sp>
        <p:nvSpPr>
          <p:cNvPr id="24" name="Tankeboble: sky 23">
            <a:extLst>
              <a:ext uri="{FF2B5EF4-FFF2-40B4-BE49-F238E27FC236}">
                <a16:creationId xmlns:a16="http://schemas.microsoft.com/office/drawing/2014/main" id="{6AF6BD2A-BD33-5B65-B4A3-2EAC7FF57F28}"/>
              </a:ext>
            </a:extLst>
          </p:cNvPr>
          <p:cNvSpPr/>
          <p:nvPr/>
        </p:nvSpPr>
        <p:spPr>
          <a:xfrm>
            <a:off x="1488805" y="2217944"/>
            <a:ext cx="2711669" cy="1576552"/>
          </a:xfrm>
          <a:prstGeom prst="cloudCallout">
            <a:avLst>
              <a:gd name="adj1" fmla="val 48156"/>
              <a:gd name="adj2" fmla="val 5130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1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Bærekraftig og helhetlig utvikling av kommunale eiendommer</a:t>
            </a:r>
          </a:p>
        </p:txBody>
      </p:sp>
      <p:sp>
        <p:nvSpPr>
          <p:cNvPr id="26" name="Sol 25">
            <a:extLst>
              <a:ext uri="{FF2B5EF4-FFF2-40B4-BE49-F238E27FC236}">
                <a16:creationId xmlns:a16="http://schemas.microsoft.com/office/drawing/2014/main" id="{6382A8A5-11F0-12A4-DF9A-3F9E005B0776}"/>
              </a:ext>
            </a:extLst>
          </p:cNvPr>
          <p:cNvSpPr/>
          <p:nvPr/>
        </p:nvSpPr>
        <p:spPr>
          <a:xfrm>
            <a:off x="7712240" y="1002933"/>
            <a:ext cx="1143000" cy="990600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r lik 26">
            <a:extLst>
              <a:ext uri="{FF2B5EF4-FFF2-40B4-BE49-F238E27FC236}">
                <a16:creationId xmlns:a16="http://schemas.microsoft.com/office/drawing/2014/main" id="{D5258CE1-8A13-AE5A-25A8-374D07CD7CC8}"/>
              </a:ext>
            </a:extLst>
          </p:cNvPr>
          <p:cNvSpPr/>
          <p:nvPr/>
        </p:nvSpPr>
        <p:spPr>
          <a:xfrm rot="5400000">
            <a:off x="449886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8" name="Er lik 27">
            <a:extLst>
              <a:ext uri="{FF2B5EF4-FFF2-40B4-BE49-F238E27FC236}">
                <a16:creationId xmlns:a16="http://schemas.microsoft.com/office/drawing/2014/main" id="{BBE27ED7-61C7-34CF-62DE-82F927F1DCA7}"/>
              </a:ext>
            </a:extLst>
          </p:cNvPr>
          <p:cNvSpPr/>
          <p:nvPr/>
        </p:nvSpPr>
        <p:spPr>
          <a:xfrm rot="5400000">
            <a:off x="6912502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9" name="Er lik 28">
            <a:extLst>
              <a:ext uri="{FF2B5EF4-FFF2-40B4-BE49-F238E27FC236}">
                <a16:creationId xmlns:a16="http://schemas.microsoft.com/office/drawing/2014/main" id="{230714E4-2395-ECDA-7FF6-D1C6AFBC48C8}"/>
              </a:ext>
            </a:extLst>
          </p:cNvPr>
          <p:cNvSpPr/>
          <p:nvPr/>
        </p:nvSpPr>
        <p:spPr>
          <a:xfrm rot="5400000">
            <a:off x="4165503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0" name="Er lik 29">
            <a:extLst>
              <a:ext uri="{FF2B5EF4-FFF2-40B4-BE49-F238E27FC236}">
                <a16:creationId xmlns:a16="http://schemas.microsoft.com/office/drawing/2014/main" id="{E65B272B-764E-1ADD-58C4-643B4E43B8D2}"/>
              </a:ext>
            </a:extLst>
          </p:cNvPr>
          <p:cNvSpPr/>
          <p:nvPr/>
        </p:nvSpPr>
        <p:spPr>
          <a:xfrm rot="5400000">
            <a:off x="7061518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1" name="Er lik 30">
            <a:extLst>
              <a:ext uri="{FF2B5EF4-FFF2-40B4-BE49-F238E27FC236}">
                <a16:creationId xmlns:a16="http://schemas.microsoft.com/office/drawing/2014/main" id="{3652591A-7F12-6CF8-8037-12C8215272B5}"/>
              </a:ext>
            </a:extLst>
          </p:cNvPr>
          <p:cNvSpPr/>
          <p:nvPr/>
        </p:nvSpPr>
        <p:spPr>
          <a:xfrm rot="5400000">
            <a:off x="432924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26" name="Minustegn 1025">
            <a:extLst>
              <a:ext uri="{FF2B5EF4-FFF2-40B4-BE49-F238E27FC236}">
                <a16:creationId xmlns:a16="http://schemas.microsoft.com/office/drawing/2014/main" id="{33DF6B9B-8EDB-493B-130A-95D94A5C998B}"/>
              </a:ext>
            </a:extLst>
          </p:cNvPr>
          <p:cNvSpPr/>
          <p:nvPr/>
        </p:nvSpPr>
        <p:spPr>
          <a:xfrm rot="5400000">
            <a:off x="7362495" y="5765052"/>
            <a:ext cx="826142" cy="454777"/>
          </a:xfrm>
          <a:prstGeom prst="mathMinus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25" name="Eksplosjon: 14 punkt 1024">
            <a:extLst>
              <a:ext uri="{FF2B5EF4-FFF2-40B4-BE49-F238E27FC236}">
                <a16:creationId xmlns:a16="http://schemas.microsoft.com/office/drawing/2014/main" id="{D2E3EDBE-E19F-B6FF-C26C-0BA444C910F5}"/>
              </a:ext>
            </a:extLst>
          </p:cNvPr>
          <p:cNvSpPr/>
          <p:nvPr/>
        </p:nvSpPr>
        <p:spPr>
          <a:xfrm rot="1346808">
            <a:off x="7488054" y="5211151"/>
            <a:ext cx="661012" cy="716683"/>
          </a:xfrm>
          <a:prstGeom prst="irregularSeal2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A9947E2-E689-F732-F8D3-06D83053293E}"/>
              </a:ext>
            </a:extLst>
          </p:cNvPr>
          <p:cNvSpPr txBox="1"/>
          <p:nvPr/>
        </p:nvSpPr>
        <p:spPr>
          <a:xfrm>
            <a:off x="7162232" y="2118946"/>
            <a:ext cx="5099296" cy="32470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Bærekraftig og helhetlig samfunnsutvikling gjennom kommunens eiendommer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Tilrettelegge for en hensiktsmessig, helsefremmende og god stedsutvikling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Utarbeide strategiske utviklingsplaner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Utvikle bygg og områder med en helhetstanke for å oppnå tilhørighet, trivsel, rekreasjon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Lokalisering av kommunale bygg og anlegg ivaretar natur-, miljø- og klimahensyn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b-NO" sz="16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b-NO" sz="16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85A73F7-554D-E38C-4EE3-7E5670CAC84E}"/>
              </a:ext>
            </a:extLst>
          </p:cNvPr>
          <p:cNvSpPr txBox="1"/>
          <p:nvPr/>
        </p:nvSpPr>
        <p:spPr>
          <a:xfrm>
            <a:off x="161838" y="3958126"/>
            <a:ext cx="471274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Sørge for verdiskapende eiendomsutvikling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Målrettet utvikling av eiendomsporteføljen for å sikre en tomtereserve av høy kvalitet</a:t>
            </a:r>
            <a:r>
              <a:rPr lang="en-US" sz="1600" dirty="0"/>
              <a:t>​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Gjentagende og grundige vurderinger av hva som kan selges og evt. utvikles/transformeres</a:t>
            </a:r>
            <a:r>
              <a:rPr lang="en-US" sz="1600" dirty="0"/>
              <a:t>​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Prissatte og ikke-prissatte effekter i beslutningsgrunnlag for </a:t>
            </a:r>
            <a:br>
              <a:rPr lang="nb-NO" sz="1600" dirty="0"/>
            </a:br>
            <a:r>
              <a:rPr lang="nb-NO" sz="1600" dirty="0"/>
              <a:t>investeringsprosjekter belyses i større grad​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nb-NO" sz="1600" b="1" dirty="0"/>
          </a:p>
        </p:txBody>
      </p:sp>
    </p:spTree>
    <p:extLst>
      <p:ext uri="{BB962C8B-B14F-4D97-AF65-F5344CB8AC3E}">
        <p14:creationId xmlns:p14="http://schemas.microsoft.com/office/powerpoint/2010/main" val="3855592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3E86AF-4B4F-6511-C955-E2934F79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" y="382709"/>
            <a:ext cx="11198483" cy="1116013"/>
          </a:xfrm>
        </p:spPr>
        <p:txBody>
          <a:bodyPr anchor="t">
            <a:normAutofit/>
          </a:bodyPr>
          <a:lstStyle/>
          <a:p>
            <a:r>
              <a:rPr lang="nb-NO"/>
              <a:t>Innsatsområde 3</a:t>
            </a:r>
            <a:br>
              <a:rPr lang="nb-NO"/>
            </a:br>
            <a:r>
              <a:rPr lang="nb-NO"/>
              <a:t> </a:t>
            </a:r>
            <a:endParaRPr lang="nb-NO">
              <a:solidFill>
                <a:srgbClr val="FF0000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78F82B1-6F2A-FD16-0406-95602DF9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873" y="3605167"/>
            <a:ext cx="2369359" cy="2668481"/>
          </a:xfrm>
          <a:prstGeom prst="rect">
            <a:avLst/>
          </a:prstGeom>
        </p:spPr>
      </p:pic>
      <p:sp>
        <p:nvSpPr>
          <p:cNvPr id="25" name="Tankeboble: sky 24">
            <a:extLst>
              <a:ext uri="{FF2B5EF4-FFF2-40B4-BE49-F238E27FC236}">
                <a16:creationId xmlns:a16="http://schemas.microsoft.com/office/drawing/2014/main" id="{BB222B14-2059-77A7-660B-E782556415F6}"/>
              </a:ext>
            </a:extLst>
          </p:cNvPr>
          <p:cNvSpPr/>
          <p:nvPr/>
        </p:nvSpPr>
        <p:spPr>
          <a:xfrm>
            <a:off x="7504542" y="2460797"/>
            <a:ext cx="2711669" cy="1576552"/>
          </a:xfrm>
          <a:prstGeom prst="cloudCallout">
            <a:avLst>
              <a:gd name="adj1" fmla="val -54942"/>
              <a:gd name="adj2" fmla="val 3383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1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Klima- og miljøvennlige bygg</a:t>
            </a:r>
          </a:p>
        </p:txBody>
      </p:sp>
      <p:sp>
        <p:nvSpPr>
          <p:cNvPr id="26" name="Sol 25">
            <a:extLst>
              <a:ext uri="{FF2B5EF4-FFF2-40B4-BE49-F238E27FC236}">
                <a16:creationId xmlns:a16="http://schemas.microsoft.com/office/drawing/2014/main" id="{6382A8A5-11F0-12A4-DF9A-3F9E005B0776}"/>
              </a:ext>
            </a:extLst>
          </p:cNvPr>
          <p:cNvSpPr/>
          <p:nvPr/>
        </p:nvSpPr>
        <p:spPr>
          <a:xfrm>
            <a:off x="7712240" y="1002933"/>
            <a:ext cx="1143000" cy="990600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r lik 26">
            <a:extLst>
              <a:ext uri="{FF2B5EF4-FFF2-40B4-BE49-F238E27FC236}">
                <a16:creationId xmlns:a16="http://schemas.microsoft.com/office/drawing/2014/main" id="{D5258CE1-8A13-AE5A-25A8-374D07CD7CC8}"/>
              </a:ext>
            </a:extLst>
          </p:cNvPr>
          <p:cNvSpPr/>
          <p:nvPr/>
        </p:nvSpPr>
        <p:spPr>
          <a:xfrm rot="5400000">
            <a:off x="449886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8" name="Er lik 27">
            <a:extLst>
              <a:ext uri="{FF2B5EF4-FFF2-40B4-BE49-F238E27FC236}">
                <a16:creationId xmlns:a16="http://schemas.microsoft.com/office/drawing/2014/main" id="{BBE27ED7-61C7-34CF-62DE-82F927F1DCA7}"/>
              </a:ext>
            </a:extLst>
          </p:cNvPr>
          <p:cNvSpPr/>
          <p:nvPr/>
        </p:nvSpPr>
        <p:spPr>
          <a:xfrm rot="5400000">
            <a:off x="6912502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9" name="Er lik 28">
            <a:extLst>
              <a:ext uri="{FF2B5EF4-FFF2-40B4-BE49-F238E27FC236}">
                <a16:creationId xmlns:a16="http://schemas.microsoft.com/office/drawing/2014/main" id="{230714E4-2395-ECDA-7FF6-D1C6AFBC48C8}"/>
              </a:ext>
            </a:extLst>
          </p:cNvPr>
          <p:cNvSpPr/>
          <p:nvPr/>
        </p:nvSpPr>
        <p:spPr>
          <a:xfrm rot="5400000">
            <a:off x="4165503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0" name="Er lik 29">
            <a:extLst>
              <a:ext uri="{FF2B5EF4-FFF2-40B4-BE49-F238E27FC236}">
                <a16:creationId xmlns:a16="http://schemas.microsoft.com/office/drawing/2014/main" id="{E65B272B-764E-1ADD-58C4-643B4E43B8D2}"/>
              </a:ext>
            </a:extLst>
          </p:cNvPr>
          <p:cNvSpPr/>
          <p:nvPr/>
        </p:nvSpPr>
        <p:spPr>
          <a:xfrm rot="5400000">
            <a:off x="7061518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1" name="Er lik 30">
            <a:extLst>
              <a:ext uri="{FF2B5EF4-FFF2-40B4-BE49-F238E27FC236}">
                <a16:creationId xmlns:a16="http://schemas.microsoft.com/office/drawing/2014/main" id="{3652591A-7F12-6CF8-8037-12C8215272B5}"/>
              </a:ext>
            </a:extLst>
          </p:cNvPr>
          <p:cNvSpPr/>
          <p:nvPr/>
        </p:nvSpPr>
        <p:spPr>
          <a:xfrm rot="5400000">
            <a:off x="432924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26" name="Minustegn 1025">
            <a:extLst>
              <a:ext uri="{FF2B5EF4-FFF2-40B4-BE49-F238E27FC236}">
                <a16:creationId xmlns:a16="http://schemas.microsoft.com/office/drawing/2014/main" id="{33DF6B9B-8EDB-493B-130A-95D94A5C998B}"/>
              </a:ext>
            </a:extLst>
          </p:cNvPr>
          <p:cNvSpPr/>
          <p:nvPr/>
        </p:nvSpPr>
        <p:spPr>
          <a:xfrm rot="5400000">
            <a:off x="7362495" y="5765052"/>
            <a:ext cx="826142" cy="454777"/>
          </a:xfrm>
          <a:prstGeom prst="mathMinus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25" name="Eksplosjon: 14 punkt 1024">
            <a:extLst>
              <a:ext uri="{FF2B5EF4-FFF2-40B4-BE49-F238E27FC236}">
                <a16:creationId xmlns:a16="http://schemas.microsoft.com/office/drawing/2014/main" id="{D2E3EDBE-E19F-B6FF-C26C-0BA444C910F5}"/>
              </a:ext>
            </a:extLst>
          </p:cNvPr>
          <p:cNvSpPr/>
          <p:nvPr/>
        </p:nvSpPr>
        <p:spPr>
          <a:xfrm rot="1346808">
            <a:off x="7488054" y="5211151"/>
            <a:ext cx="661012" cy="716683"/>
          </a:xfrm>
          <a:prstGeom prst="irregularSeal2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52F3EEB-6AD7-708B-8EB2-64256BB6132B}"/>
              </a:ext>
            </a:extLst>
          </p:cNvPr>
          <p:cNvSpPr txBox="1"/>
          <p:nvPr/>
        </p:nvSpPr>
        <p:spPr>
          <a:xfrm>
            <a:off x="414204" y="2172276"/>
            <a:ext cx="4333164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Energi- og </a:t>
            </a:r>
            <a:r>
              <a:rPr lang="nb-NO" sz="1800" b="1" dirty="0" err="1">
                <a:solidFill>
                  <a:srgbClr val="FF6900"/>
                </a:solidFill>
              </a:rPr>
              <a:t>klimaoptimalisere</a:t>
            </a:r>
            <a:r>
              <a:rPr lang="nb-NO" sz="1800" b="1" dirty="0">
                <a:solidFill>
                  <a:srgbClr val="FF6900"/>
                </a:solidFill>
              </a:rPr>
              <a:t> bygningsmassen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Langsiktig plan for energibesparende tiltak/prosjekter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Energikartlegging av bygg og tilstandskartlegging av tekniske anlegg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Strategier fra Temaplan handling mot klimaendringene 2021-2033,  innsatsområde Framtidsrettede bygg og anlegg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9A24780-45A1-5D22-88A5-19BA78774838}"/>
              </a:ext>
            </a:extLst>
          </p:cNvPr>
          <p:cNvSpPr txBox="1"/>
          <p:nvPr/>
        </p:nvSpPr>
        <p:spPr>
          <a:xfrm>
            <a:off x="8095659" y="4089839"/>
            <a:ext cx="4061257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Riktig og fremtidsrettet teknologi ved nybygg, renovering og rehabilitering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Definere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med et smart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formålsbygg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Spesifisere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b-NO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effekter og verdier sett fra brukernes, driftspersonellets og eiers perspektiv</a:t>
            </a:r>
            <a:r>
              <a:rPr lang="nb-NO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Grad av teknologi i bygget ses opp mot kost/nytte-effekten løsningen vil gi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859047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3E86AF-4B4F-6511-C955-E2934F79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" y="382709"/>
            <a:ext cx="11198483" cy="1116013"/>
          </a:xfrm>
        </p:spPr>
        <p:txBody>
          <a:bodyPr anchor="t">
            <a:normAutofit/>
          </a:bodyPr>
          <a:lstStyle/>
          <a:p>
            <a:r>
              <a:rPr lang="nb-NO"/>
              <a:t>Innsatsområde 4</a:t>
            </a:r>
            <a:br>
              <a:rPr lang="nb-NO"/>
            </a:br>
            <a:r>
              <a:rPr lang="nb-NO"/>
              <a:t> </a:t>
            </a:r>
            <a:endParaRPr lang="nb-NO">
              <a:solidFill>
                <a:srgbClr val="FF0000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78F82B1-6F2A-FD16-0406-95602DF9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873" y="3605167"/>
            <a:ext cx="2369359" cy="2668481"/>
          </a:xfrm>
          <a:prstGeom prst="rect">
            <a:avLst/>
          </a:prstGeom>
        </p:spPr>
      </p:pic>
      <p:sp>
        <p:nvSpPr>
          <p:cNvPr id="22" name="Tankeboble: sky 21">
            <a:extLst>
              <a:ext uri="{FF2B5EF4-FFF2-40B4-BE49-F238E27FC236}">
                <a16:creationId xmlns:a16="http://schemas.microsoft.com/office/drawing/2014/main" id="{C4A5DC53-A373-D696-528A-7A1A1CD786C0}"/>
              </a:ext>
            </a:extLst>
          </p:cNvPr>
          <p:cNvSpPr/>
          <p:nvPr/>
        </p:nvSpPr>
        <p:spPr>
          <a:xfrm>
            <a:off x="1191990" y="4513718"/>
            <a:ext cx="2711669" cy="1576552"/>
          </a:xfrm>
          <a:prstGeom prst="cloudCallout">
            <a:avLst>
              <a:gd name="adj1" fmla="val 61759"/>
              <a:gd name="adj2" fmla="val 2299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1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Kostnadseffektiv og verdibevarende eiendomsforvaltning</a:t>
            </a:r>
          </a:p>
        </p:txBody>
      </p:sp>
      <p:sp>
        <p:nvSpPr>
          <p:cNvPr id="26" name="Sol 25">
            <a:extLst>
              <a:ext uri="{FF2B5EF4-FFF2-40B4-BE49-F238E27FC236}">
                <a16:creationId xmlns:a16="http://schemas.microsoft.com/office/drawing/2014/main" id="{6382A8A5-11F0-12A4-DF9A-3F9E005B0776}"/>
              </a:ext>
            </a:extLst>
          </p:cNvPr>
          <p:cNvSpPr/>
          <p:nvPr/>
        </p:nvSpPr>
        <p:spPr>
          <a:xfrm>
            <a:off x="7712240" y="1002933"/>
            <a:ext cx="1143000" cy="990600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r lik 26">
            <a:extLst>
              <a:ext uri="{FF2B5EF4-FFF2-40B4-BE49-F238E27FC236}">
                <a16:creationId xmlns:a16="http://schemas.microsoft.com/office/drawing/2014/main" id="{D5258CE1-8A13-AE5A-25A8-374D07CD7CC8}"/>
              </a:ext>
            </a:extLst>
          </p:cNvPr>
          <p:cNvSpPr/>
          <p:nvPr/>
        </p:nvSpPr>
        <p:spPr>
          <a:xfrm rot="5400000">
            <a:off x="449886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8" name="Er lik 27">
            <a:extLst>
              <a:ext uri="{FF2B5EF4-FFF2-40B4-BE49-F238E27FC236}">
                <a16:creationId xmlns:a16="http://schemas.microsoft.com/office/drawing/2014/main" id="{BBE27ED7-61C7-34CF-62DE-82F927F1DCA7}"/>
              </a:ext>
            </a:extLst>
          </p:cNvPr>
          <p:cNvSpPr/>
          <p:nvPr/>
        </p:nvSpPr>
        <p:spPr>
          <a:xfrm rot="5400000">
            <a:off x="6912502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9" name="Er lik 28">
            <a:extLst>
              <a:ext uri="{FF2B5EF4-FFF2-40B4-BE49-F238E27FC236}">
                <a16:creationId xmlns:a16="http://schemas.microsoft.com/office/drawing/2014/main" id="{230714E4-2395-ECDA-7FF6-D1C6AFBC48C8}"/>
              </a:ext>
            </a:extLst>
          </p:cNvPr>
          <p:cNvSpPr/>
          <p:nvPr/>
        </p:nvSpPr>
        <p:spPr>
          <a:xfrm rot="5400000">
            <a:off x="4165503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0" name="Er lik 29">
            <a:extLst>
              <a:ext uri="{FF2B5EF4-FFF2-40B4-BE49-F238E27FC236}">
                <a16:creationId xmlns:a16="http://schemas.microsoft.com/office/drawing/2014/main" id="{E65B272B-764E-1ADD-58C4-643B4E43B8D2}"/>
              </a:ext>
            </a:extLst>
          </p:cNvPr>
          <p:cNvSpPr/>
          <p:nvPr/>
        </p:nvSpPr>
        <p:spPr>
          <a:xfrm rot="5400000">
            <a:off x="7061518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1" name="Er lik 30">
            <a:extLst>
              <a:ext uri="{FF2B5EF4-FFF2-40B4-BE49-F238E27FC236}">
                <a16:creationId xmlns:a16="http://schemas.microsoft.com/office/drawing/2014/main" id="{3652591A-7F12-6CF8-8037-12C8215272B5}"/>
              </a:ext>
            </a:extLst>
          </p:cNvPr>
          <p:cNvSpPr/>
          <p:nvPr/>
        </p:nvSpPr>
        <p:spPr>
          <a:xfrm rot="5400000">
            <a:off x="432924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26" name="Minustegn 1025">
            <a:extLst>
              <a:ext uri="{FF2B5EF4-FFF2-40B4-BE49-F238E27FC236}">
                <a16:creationId xmlns:a16="http://schemas.microsoft.com/office/drawing/2014/main" id="{33DF6B9B-8EDB-493B-130A-95D94A5C998B}"/>
              </a:ext>
            </a:extLst>
          </p:cNvPr>
          <p:cNvSpPr/>
          <p:nvPr/>
        </p:nvSpPr>
        <p:spPr>
          <a:xfrm rot="5400000">
            <a:off x="7362495" y="5765052"/>
            <a:ext cx="826142" cy="454777"/>
          </a:xfrm>
          <a:prstGeom prst="mathMinus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25" name="Eksplosjon: 14 punkt 1024">
            <a:extLst>
              <a:ext uri="{FF2B5EF4-FFF2-40B4-BE49-F238E27FC236}">
                <a16:creationId xmlns:a16="http://schemas.microsoft.com/office/drawing/2014/main" id="{D2E3EDBE-E19F-B6FF-C26C-0BA444C910F5}"/>
              </a:ext>
            </a:extLst>
          </p:cNvPr>
          <p:cNvSpPr/>
          <p:nvPr/>
        </p:nvSpPr>
        <p:spPr>
          <a:xfrm rot="1346808">
            <a:off x="7488054" y="5211151"/>
            <a:ext cx="661012" cy="716683"/>
          </a:xfrm>
          <a:prstGeom prst="irregularSeal2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2FFC591-C511-2B9D-055C-F51F1CB00619}"/>
              </a:ext>
            </a:extLst>
          </p:cNvPr>
          <p:cNvSpPr txBox="1"/>
          <p:nvPr/>
        </p:nvSpPr>
        <p:spPr>
          <a:xfrm>
            <a:off x="416259" y="1269221"/>
            <a:ext cx="49859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Eiendomsforvaltning som ivaretar bygningsverdiene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Tilstandsbasert verdibevarende vedlikehold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Målbar </a:t>
            </a:r>
            <a:r>
              <a:rPr lang="nb-NO" sz="1600" dirty="0" err="1"/>
              <a:t>vedlikeholdsstrategi</a:t>
            </a:r>
            <a:endParaRPr lang="nb-NO" sz="1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Langsiktige vedlikeholds- og utviklingsplaner på </a:t>
            </a:r>
            <a:r>
              <a:rPr lang="nb-NO" sz="1600" dirty="0" err="1"/>
              <a:t>byggnivå</a:t>
            </a:r>
            <a:endParaRPr lang="nb-NO" sz="16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B856553-CC21-2841-6AFC-4AAC8BD0CBC3}"/>
              </a:ext>
            </a:extLst>
          </p:cNvPr>
          <p:cNvSpPr txBox="1"/>
          <p:nvPr/>
        </p:nvSpPr>
        <p:spPr>
          <a:xfrm>
            <a:off x="6772872" y="2043150"/>
            <a:ext cx="4683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Bygningsmasse med uteområder som gir verdi både for brukere og fellesskapet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Detaljert tilstand på alle uteområder for prioritering av tiltak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Differensiert ambisjonsnivå på uteområder knyttet til ulike typer bygg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00" dirty="0">
              <a:latin typeface="+mj-lt"/>
              <a:cs typeface="Calibri" panose="020F0502020204030204" pitchFamily="34" charset="0"/>
            </a:endParaRPr>
          </a:p>
          <a:p>
            <a:endParaRPr lang="nb-NO" sz="1800" b="1" dirty="0">
              <a:solidFill>
                <a:srgbClr val="FF6900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0C8F3B9-925F-B2E3-DAD3-781283B78BCA}"/>
              </a:ext>
            </a:extLst>
          </p:cNvPr>
          <p:cNvSpPr txBox="1"/>
          <p:nvPr/>
        </p:nvSpPr>
        <p:spPr>
          <a:xfrm>
            <a:off x="412483" y="3432994"/>
            <a:ext cx="45711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Involvering av frivilligheten til vedlikehold og utvikling gjennom samarbeid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6C7726F-E8D0-EC4E-3EB7-F52E7364E038}"/>
              </a:ext>
            </a:extLst>
          </p:cNvPr>
          <p:cNvSpPr txBox="1"/>
          <p:nvPr/>
        </p:nvSpPr>
        <p:spPr>
          <a:xfrm>
            <a:off x="7991141" y="4107553"/>
            <a:ext cx="419222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Hensiktsmessige digitale verktøy for effektiv eiendomsdrift og forvaltning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Fremtidsrettet og hensiktsmessig FDVU-system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b="0" i="0" dirty="0">
                <a:solidFill>
                  <a:srgbClr val="000000"/>
                </a:solidFill>
                <a:effectLst/>
                <a:latin typeface="+mj-lt"/>
              </a:rPr>
              <a:t>Fremtidige behov for digitale løsninger, på kort og lang sikt, kartlegges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>
                <a:solidFill>
                  <a:srgbClr val="000000"/>
                </a:solidFill>
                <a:latin typeface="+mj-lt"/>
              </a:rPr>
              <a:t>Enhetlig system for driftskontroll og -styring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>
                <a:solidFill>
                  <a:srgbClr val="000000"/>
                </a:solidFill>
                <a:latin typeface="+mj-lt"/>
              </a:rPr>
              <a:t>Digital adgangskontroll</a:t>
            </a:r>
            <a:endParaRPr lang="nb-NO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575098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D54FFA24-7AC0-439B-8910-1DF52C742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sp>
        <p:nvSpPr>
          <p:cNvPr id="10" name="Undertittel 9">
            <a:extLst>
              <a:ext uri="{FF2B5EF4-FFF2-40B4-BE49-F238E27FC236}">
                <a16:creationId xmlns:a16="http://schemas.microsoft.com/office/drawing/2014/main" id="{9A826A91-644E-422A-92A6-78D3F6091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50" y="3528000"/>
            <a:ext cx="9363600" cy="2720400"/>
          </a:xfrm>
        </p:spPr>
        <p:txBody>
          <a:bodyPr/>
          <a:lstStyle/>
          <a:p>
            <a:pPr marL="457200" indent="-457200">
              <a:buClr>
                <a:schemeClr val="bg1"/>
              </a:buClr>
              <a:buFont typeface="+mj-lt"/>
              <a:buAutoNum type="arabicParenR"/>
            </a:pPr>
            <a:endParaRPr lang="nb-NO"/>
          </a:p>
          <a:p>
            <a:pPr marL="457200" indent="-457200">
              <a:buClr>
                <a:schemeClr val="bg1"/>
              </a:buClr>
              <a:buFont typeface="+mj-lt"/>
              <a:buAutoNum type="arabicParenR"/>
            </a:pPr>
            <a:r>
              <a:rPr lang="nb-NO"/>
              <a:t>Bakgrunn, trender og føringer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arenR"/>
            </a:pPr>
            <a:r>
              <a:rPr lang="nb-NO"/>
              <a:t>Dagens status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arenR"/>
            </a:pPr>
            <a:r>
              <a:rPr lang="nb-NO"/>
              <a:t>Utfordringsbilde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arenR"/>
            </a:pPr>
            <a:r>
              <a:rPr lang="nb-NO"/>
              <a:t>Forslag til innsatsområder og strategier</a:t>
            </a:r>
          </a:p>
        </p:txBody>
      </p:sp>
    </p:spTree>
    <p:extLst>
      <p:ext uri="{BB962C8B-B14F-4D97-AF65-F5344CB8AC3E}">
        <p14:creationId xmlns:p14="http://schemas.microsoft.com/office/powerpoint/2010/main" val="2480343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3E86AF-4B4F-6511-C955-E2934F79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" y="382709"/>
            <a:ext cx="11198483" cy="1116013"/>
          </a:xfrm>
        </p:spPr>
        <p:txBody>
          <a:bodyPr anchor="t">
            <a:normAutofit/>
          </a:bodyPr>
          <a:lstStyle/>
          <a:p>
            <a:r>
              <a:rPr lang="nb-NO" dirty="0"/>
              <a:t>Innsatsområde 5</a:t>
            </a:r>
            <a:br>
              <a:rPr lang="nb-NO" dirty="0"/>
            </a:br>
            <a:r>
              <a:rPr lang="nb-NO" dirty="0"/>
              <a:t> 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78F82B1-6F2A-FD16-0406-95602DF9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873" y="3605167"/>
            <a:ext cx="2369359" cy="2668481"/>
          </a:xfrm>
          <a:prstGeom prst="rect">
            <a:avLst/>
          </a:prstGeom>
        </p:spPr>
      </p:pic>
      <p:sp>
        <p:nvSpPr>
          <p:cNvPr id="23" name="Tankeboble: sky 22">
            <a:extLst>
              <a:ext uri="{FF2B5EF4-FFF2-40B4-BE49-F238E27FC236}">
                <a16:creationId xmlns:a16="http://schemas.microsoft.com/office/drawing/2014/main" id="{3684B5B6-C6EE-F4D6-4989-4B8C1E2920CE}"/>
              </a:ext>
            </a:extLst>
          </p:cNvPr>
          <p:cNvSpPr/>
          <p:nvPr/>
        </p:nvSpPr>
        <p:spPr>
          <a:xfrm>
            <a:off x="8494780" y="4518382"/>
            <a:ext cx="2711669" cy="1576552"/>
          </a:xfrm>
          <a:prstGeom prst="cloudCallout">
            <a:avLst>
              <a:gd name="adj1" fmla="val -59380"/>
              <a:gd name="adj2" fmla="val 2722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1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Profesjonell eiendomsvirksomhet</a:t>
            </a:r>
          </a:p>
        </p:txBody>
      </p:sp>
      <p:sp>
        <p:nvSpPr>
          <p:cNvPr id="26" name="Sol 25">
            <a:extLst>
              <a:ext uri="{FF2B5EF4-FFF2-40B4-BE49-F238E27FC236}">
                <a16:creationId xmlns:a16="http://schemas.microsoft.com/office/drawing/2014/main" id="{6382A8A5-11F0-12A4-DF9A-3F9E005B0776}"/>
              </a:ext>
            </a:extLst>
          </p:cNvPr>
          <p:cNvSpPr/>
          <p:nvPr/>
        </p:nvSpPr>
        <p:spPr>
          <a:xfrm>
            <a:off x="7712240" y="1002933"/>
            <a:ext cx="1143000" cy="990600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r lik 26">
            <a:extLst>
              <a:ext uri="{FF2B5EF4-FFF2-40B4-BE49-F238E27FC236}">
                <a16:creationId xmlns:a16="http://schemas.microsoft.com/office/drawing/2014/main" id="{D5258CE1-8A13-AE5A-25A8-374D07CD7CC8}"/>
              </a:ext>
            </a:extLst>
          </p:cNvPr>
          <p:cNvSpPr/>
          <p:nvPr/>
        </p:nvSpPr>
        <p:spPr>
          <a:xfrm rot="5400000">
            <a:off x="449886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8" name="Er lik 27">
            <a:extLst>
              <a:ext uri="{FF2B5EF4-FFF2-40B4-BE49-F238E27FC236}">
                <a16:creationId xmlns:a16="http://schemas.microsoft.com/office/drawing/2014/main" id="{BBE27ED7-61C7-34CF-62DE-82F927F1DCA7}"/>
              </a:ext>
            </a:extLst>
          </p:cNvPr>
          <p:cNvSpPr/>
          <p:nvPr/>
        </p:nvSpPr>
        <p:spPr>
          <a:xfrm rot="5400000">
            <a:off x="6912502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9" name="Er lik 28">
            <a:extLst>
              <a:ext uri="{FF2B5EF4-FFF2-40B4-BE49-F238E27FC236}">
                <a16:creationId xmlns:a16="http://schemas.microsoft.com/office/drawing/2014/main" id="{230714E4-2395-ECDA-7FF6-D1C6AFBC48C8}"/>
              </a:ext>
            </a:extLst>
          </p:cNvPr>
          <p:cNvSpPr/>
          <p:nvPr/>
        </p:nvSpPr>
        <p:spPr>
          <a:xfrm rot="5400000">
            <a:off x="4165503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0" name="Er lik 29">
            <a:extLst>
              <a:ext uri="{FF2B5EF4-FFF2-40B4-BE49-F238E27FC236}">
                <a16:creationId xmlns:a16="http://schemas.microsoft.com/office/drawing/2014/main" id="{E65B272B-764E-1ADD-58C4-643B4E43B8D2}"/>
              </a:ext>
            </a:extLst>
          </p:cNvPr>
          <p:cNvSpPr/>
          <p:nvPr/>
        </p:nvSpPr>
        <p:spPr>
          <a:xfrm rot="5400000">
            <a:off x="7061518" y="5965998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1" name="Er lik 30">
            <a:extLst>
              <a:ext uri="{FF2B5EF4-FFF2-40B4-BE49-F238E27FC236}">
                <a16:creationId xmlns:a16="http://schemas.microsoft.com/office/drawing/2014/main" id="{3652591A-7F12-6CF8-8037-12C8215272B5}"/>
              </a:ext>
            </a:extLst>
          </p:cNvPr>
          <p:cNvSpPr/>
          <p:nvPr/>
        </p:nvSpPr>
        <p:spPr>
          <a:xfrm rot="5400000">
            <a:off x="4329242" y="5975521"/>
            <a:ext cx="521937" cy="229498"/>
          </a:xfrm>
          <a:prstGeom prst="mathEqua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26" name="Minustegn 1025">
            <a:extLst>
              <a:ext uri="{FF2B5EF4-FFF2-40B4-BE49-F238E27FC236}">
                <a16:creationId xmlns:a16="http://schemas.microsoft.com/office/drawing/2014/main" id="{33DF6B9B-8EDB-493B-130A-95D94A5C998B}"/>
              </a:ext>
            </a:extLst>
          </p:cNvPr>
          <p:cNvSpPr/>
          <p:nvPr/>
        </p:nvSpPr>
        <p:spPr>
          <a:xfrm rot="5400000">
            <a:off x="7362495" y="5765052"/>
            <a:ext cx="826142" cy="454777"/>
          </a:xfrm>
          <a:prstGeom prst="mathMinus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25" name="Eksplosjon: 14 punkt 1024">
            <a:extLst>
              <a:ext uri="{FF2B5EF4-FFF2-40B4-BE49-F238E27FC236}">
                <a16:creationId xmlns:a16="http://schemas.microsoft.com/office/drawing/2014/main" id="{D2E3EDBE-E19F-B6FF-C26C-0BA444C910F5}"/>
              </a:ext>
            </a:extLst>
          </p:cNvPr>
          <p:cNvSpPr/>
          <p:nvPr/>
        </p:nvSpPr>
        <p:spPr>
          <a:xfrm rot="1346808">
            <a:off x="7488054" y="5211151"/>
            <a:ext cx="661012" cy="716683"/>
          </a:xfrm>
          <a:prstGeom prst="irregularSeal2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20D73EC-38F2-D3F9-D354-FFAA5C63A80C}"/>
              </a:ext>
            </a:extLst>
          </p:cNvPr>
          <p:cNvSpPr txBox="1"/>
          <p:nvPr/>
        </p:nvSpPr>
        <p:spPr>
          <a:xfrm>
            <a:off x="221377" y="1617583"/>
            <a:ext cx="427468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Samhandle aktivt på tvers av organisasjonen og med eksterne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Samhandlingsarenaer videreutvikles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Viktig for  å legge til rette for en høyere grad av sambruk og meråpne bygg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2B7C2C3-8033-514B-19E4-C3ABDBA32397}"/>
              </a:ext>
            </a:extLst>
          </p:cNvPr>
          <p:cNvSpPr txBox="1"/>
          <p:nvPr/>
        </p:nvSpPr>
        <p:spPr>
          <a:xfrm>
            <a:off x="221377" y="5078829"/>
            <a:ext cx="427468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Riktig fagkompetanse, kapasitet og fleksibilitet i eiendomsvirksomheten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/>
              <a:t>Langsiktig kompetanseplan som sikrer fremtidige behov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F21B854-4CA8-A864-CCE3-C0A89B5E16E6}"/>
              </a:ext>
            </a:extLst>
          </p:cNvPr>
          <p:cNvSpPr txBox="1"/>
          <p:nvPr/>
        </p:nvSpPr>
        <p:spPr>
          <a:xfrm>
            <a:off x="221377" y="3472072"/>
            <a:ext cx="427468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Aktivt benytte nøkkeltall i eiendomsvirksomheten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Viktig for benchmarking og forbedringsarbeid</a:t>
            </a:r>
            <a:r>
              <a:rPr lang="nb-NO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  <a:r>
              <a:rPr lang="nb-NO" sz="1600" b="1" dirty="0">
                <a:solidFill>
                  <a:srgbClr val="FF6900"/>
                </a:solidFill>
                <a:latin typeface="+mj-lt"/>
              </a:rPr>
              <a:t> 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BD8AC29-288D-62CD-40B5-A8A84BB6EE5B}"/>
              </a:ext>
            </a:extLst>
          </p:cNvPr>
          <p:cNvSpPr txBox="1"/>
          <p:nvPr/>
        </p:nvSpPr>
        <p:spPr>
          <a:xfrm>
            <a:off x="7288220" y="2460797"/>
            <a:ext cx="42746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rgbClr val="FF6900"/>
                </a:solidFill>
              </a:rPr>
              <a:t>Sikre god forvaltning, drift, vedlikehold og utvikling (FDVU) for kommunens bygg med uteområder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Oppdatere overordnet tilstandskartlegging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b-NO" sz="1600" dirty="0">
                <a:solidFill>
                  <a:srgbClr val="000000"/>
                </a:solidFill>
                <a:latin typeface="Arial" panose="020B0604020202020204" pitchFamily="34" charset="0"/>
              </a:rPr>
              <a:t>Handlingsregel verdibevarende vedlikehold</a:t>
            </a:r>
            <a:endParaRPr lang="nb-NO" sz="1600" b="1" dirty="0">
              <a:solidFill>
                <a:srgbClr val="FF6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41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426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8">
            <a:extLst>
              <a:ext uri="{FF2B5EF4-FFF2-40B4-BE49-F238E27FC236}">
                <a16:creationId xmlns:a16="http://schemas.microsoft.com/office/drawing/2014/main" id="{31BC42A7-7C10-B34A-BBDC-6360E418028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09441" y="1231127"/>
            <a:ext cx="5851319" cy="4860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nb-NO" sz="1400"/>
              <a:t>Strategisk plan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nb-NO" sz="1400"/>
              <a:t>12-års perspektiv med rullering hvert 4. år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nb-NO" sz="1400"/>
              <a:t>Mål fra kommuneplanens samfunnsdel </a:t>
            </a:r>
            <a:r>
              <a:rPr lang="nb-NO" sz="1400">
                <a:solidFill>
                  <a:srgbClr val="191919"/>
                </a:solidFill>
              </a:rPr>
              <a:t>skal konkretiseres i innsatsområder og strategier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nb-NO" sz="1400" b="1"/>
              <a:t>Innsatsområder: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b-NO" sz="1400"/>
              <a:t>defineres med bakgrunn i kunnskapsgrunnlaget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b-NO" sz="1400"/>
              <a:t>områder som kommunen må prioritere for å møte utfordringene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nb-NO" sz="1400" b="1"/>
              <a:t>Strategier: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b-NO" sz="1400"/>
              <a:t>beskriver veien til målet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b-NO" sz="1400"/>
              <a:t>handlingsorienterte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b-NO" sz="1400"/>
              <a:t>beskrive hva Asker kommune skal gjøre for å nå målene og møte utfordringene</a:t>
            </a:r>
          </a:p>
        </p:txBody>
      </p:sp>
      <p:sp>
        <p:nvSpPr>
          <p:cNvPr id="16" name="Tittel 3">
            <a:extLst>
              <a:ext uri="{FF2B5EF4-FFF2-40B4-BE49-F238E27FC236}">
                <a16:creationId xmlns:a16="http://schemas.microsoft.com/office/drawing/2014/main" id="{72736CBB-7E3C-6F4E-A330-6C2B5E17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288000"/>
            <a:ext cx="10080000" cy="553972"/>
          </a:xfrm>
        </p:spPr>
        <p:txBody>
          <a:bodyPr/>
          <a:lstStyle/>
          <a:p>
            <a:r>
              <a:rPr lang="nb-NO"/>
              <a:t>Temaplan Eiendom</a:t>
            </a:r>
          </a:p>
        </p:txBody>
      </p:sp>
      <p:sp>
        <p:nvSpPr>
          <p:cNvPr id="15" name="Plassholder for lysbildenummer 1">
            <a:extLst>
              <a:ext uri="{FF2B5EF4-FFF2-40B4-BE49-F238E27FC236}">
                <a16:creationId xmlns:a16="http://schemas.microsoft.com/office/drawing/2014/main" id="{BDD6D1FC-78E6-2144-8206-C14131130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 anchorCtr="0"/>
          <a:lstStyle/>
          <a:p>
            <a:fld id="{7D0233FF-1186-4D0A-89DE-C44C22CC98C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584" y="288000"/>
            <a:ext cx="2610313" cy="3699187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678" y="660257"/>
            <a:ext cx="2772609" cy="3896640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AFBE7BD8-6C63-44D2-AD60-6D18FBE82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03" y="2774510"/>
            <a:ext cx="4186555" cy="41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3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Overordnet fremdriftsplan</a:t>
            </a:r>
            <a:br>
              <a:rPr lang="nb-NO"/>
            </a:br>
            <a:br>
              <a:rPr lang="nb-NO" sz="2000" b="0"/>
            </a:br>
            <a:endParaRPr lang="en-US" sz="2000" b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399DDC8-35F5-A983-BE1F-09D458736B3F}"/>
              </a:ext>
            </a:extLst>
          </p:cNvPr>
          <p:cNvSpPr txBox="1"/>
          <p:nvPr/>
        </p:nvSpPr>
        <p:spPr>
          <a:xfrm>
            <a:off x="1174173" y="5154804"/>
            <a:ext cx="2878282" cy="9144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4215B17-BFE1-8671-FFBB-C3D072AD2B1B}"/>
              </a:ext>
            </a:extLst>
          </p:cNvPr>
          <p:cNvSpPr txBox="1"/>
          <p:nvPr/>
        </p:nvSpPr>
        <p:spPr>
          <a:xfrm>
            <a:off x="1216340" y="4772967"/>
            <a:ext cx="8000396" cy="146964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endParaRPr lang="nb-NO" sz="1600">
              <a:solidFill>
                <a:srgbClr val="FF0000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2AA07E4-CDF8-9406-1581-FB843E9D4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46824"/>
            <a:ext cx="12195175" cy="561276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CFE84B6-ADCE-95C4-B604-5EACAD9A1BF3}"/>
              </a:ext>
            </a:extLst>
          </p:cNvPr>
          <p:cNvSpPr/>
          <p:nvPr/>
        </p:nvSpPr>
        <p:spPr>
          <a:xfrm>
            <a:off x="8925459" y="1887445"/>
            <a:ext cx="433252" cy="398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791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999" y="288000"/>
            <a:ext cx="8797921" cy="1116012"/>
          </a:xfrm>
        </p:spPr>
        <p:txBody>
          <a:bodyPr/>
          <a:lstStyle/>
          <a:p>
            <a:r>
              <a:rPr lang="nb-NO"/>
              <a:t>Formålet med eiendom i Asker kommune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5"/>
          </p:nvPr>
        </p:nvSpPr>
        <p:spPr>
          <a:xfrm>
            <a:off x="467999" y="1361793"/>
            <a:ext cx="11493841" cy="143904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800">
                <a:effectLst/>
                <a:latin typeface="Asker Sans,Times New Roman"/>
                <a:ea typeface="Asker Sans,Times New Roman"/>
                <a:cs typeface="Asker Sans,Times New Roman"/>
              </a:rPr>
              <a:t>«Eiendomsvirksomheten er et strategisk virkemiddel for at kommunen kan levere gode, hensiktsmessige og kostnadseffektive tjenester.»</a:t>
            </a:r>
            <a:endParaRPr lang="en-US" sz="2800"/>
          </a:p>
        </p:txBody>
      </p:sp>
      <p:sp>
        <p:nvSpPr>
          <p:cNvPr id="4" name="Plassholder for innhold 3"/>
          <p:cNvSpPr>
            <a:spLocks noGrp="1"/>
          </p:cNvSpPr>
          <p:nvPr>
            <p:ph idx="16"/>
          </p:nvPr>
        </p:nvSpPr>
        <p:spPr>
          <a:xfrm>
            <a:off x="467999" y="3205295"/>
            <a:ext cx="6220184" cy="334670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11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11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nb-NO" sz="11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nb-NO" sz="11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nb-NO" sz="1100"/>
          </a:p>
          <a:p>
            <a:pPr>
              <a:lnSpc>
                <a:spcPct val="120000"/>
              </a:lnSpc>
            </a:pPr>
            <a:endParaRPr lang="en-US" sz="110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pPr/>
              <a:t>5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E127344-7E2F-46FD-9260-437DAC38E91E}"/>
              </a:ext>
            </a:extLst>
          </p:cNvPr>
          <p:cNvSpPr txBox="1"/>
          <p:nvPr/>
        </p:nvSpPr>
        <p:spPr>
          <a:xfrm>
            <a:off x="609600" y="3231544"/>
            <a:ext cx="6078583" cy="291599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2200">
                <a:effectLst/>
                <a:latin typeface="Asker Sans,Times New Roman"/>
                <a:ea typeface="Asker Sans,Times New Roman"/>
                <a:cs typeface="Asker Sans,Times New Roman"/>
              </a:rPr>
              <a:t>I dette ligger:</a:t>
            </a:r>
            <a:endParaRPr lang="nb-NO" sz="22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sker Sans" panose="00000500000000000000"/>
              <a:buChar char="-"/>
            </a:pPr>
            <a:r>
              <a:rPr lang="nb-NO" sz="2200">
                <a:effectLst/>
                <a:latin typeface="Asker Sans,Times New Roman"/>
                <a:ea typeface="Asker Sans,Times New Roman"/>
                <a:cs typeface="Asker Sans,Times New Roman"/>
              </a:rPr>
              <a:t>Bærekraftige arealer som understøtter tjenestene og tjenesteutvikling</a:t>
            </a:r>
          </a:p>
          <a:p>
            <a:pPr marL="342900" lvl="0" indent="-342900">
              <a:buFont typeface="Asker Sans" panose="00000500000000000000"/>
              <a:buChar char="-"/>
            </a:pPr>
            <a:endParaRPr lang="nb-NO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sker Sans" panose="00000500000000000000"/>
              <a:buChar char="-"/>
            </a:pPr>
            <a:r>
              <a:rPr lang="nb-NO" sz="2200">
                <a:effectLst/>
                <a:latin typeface="Asker Sans,Times New Roman"/>
                <a:ea typeface="Asker Sans,Times New Roman"/>
                <a:cs typeface="Asker Sans,Times New Roman"/>
              </a:rPr>
              <a:t>Verdibevarende vedlikehold og verdiutvikling</a:t>
            </a:r>
          </a:p>
          <a:p>
            <a:pPr marL="342900" lvl="0" indent="-342900">
              <a:buFont typeface="Asker Sans" panose="00000500000000000000"/>
              <a:buChar char="-"/>
            </a:pPr>
            <a:endParaRPr lang="nb-NO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sker Sans" panose="00000500000000000000"/>
              <a:buChar char="-"/>
            </a:pPr>
            <a:r>
              <a:rPr lang="nb-NO" sz="2200">
                <a:effectLst/>
                <a:latin typeface="Asker Sans,Times New Roman"/>
                <a:ea typeface="Asker Sans,Times New Roman"/>
                <a:cs typeface="Asker Sans,Times New Roman"/>
              </a:rPr>
              <a:t>Bidra til steds- og samfunnsutvikling</a:t>
            </a:r>
            <a:endParaRPr lang="nb-NO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lde 6" descr="Barn som leker med blokker">
            <a:extLst>
              <a:ext uri="{FF2B5EF4-FFF2-40B4-BE49-F238E27FC236}">
                <a16:creationId xmlns:a16="http://schemas.microsoft.com/office/drawing/2014/main" id="{13BFE1ED-0740-4FB9-AA91-A1B316FF6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784" y="3205294"/>
            <a:ext cx="5014479" cy="33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8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C0A19802-C1D7-6D82-3D2F-A3E20623B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767" y="322744"/>
            <a:ext cx="8385232" cy="430288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F578996-10C4-455C-860A-EAF440E7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Avgrensninger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5678EF-DD43-48F4-98E4-D4001D43DBB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7999" y="4854837"/>
            <a:ext cx="10731841" cy="3394325"/>
          </a:xfrm>
        </p:spPr>
        <p:txBody>
          <a:bodyPr vert="horz" lIns="0" tIns="0" rIns="0" bIns="0" rtlCol="0" anchor="t">
            <a:normAutofit/>
          </a:bodyPr>
          <a:lstStyle/>
          <a:p>
            <a:pPr marL="647700" lvl="1" indent="-285750">
              <a:lnSpc>
                <a:spcPct val="100000"/>
              </a:lnSpc>
            </a:pPr>
            <a:r>
              <a:rPr lang="nb-NO" sz="1800" dirty="0"/>
              <a:t>Føringer gitt i kommuneplanens arealdel</a:t>
            </a:r>
          </a:p>
          <a:p>
            <a:pPr marL="647700" lvl="1" indent="-285750">
              <a:lnSpc>
                <a:spcPct val="100000"/>
              </a:lnSpc>
            </a:pPr>
            <a:r>
              <a:rPr lang="nb-NO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Vedtatt eierstrategi for </a:t>
            </a:r>
            <a:r>
              <a:rPr lang="nb-NO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Askerhalvøya</a:t>
            </a:r>
            <a:r>
              <a:rPr lang="nb-NO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Eiendom AS (K-sak 77/21) gir avgrensing for denne temaplanen</a:t>
            </a:r>
          </a:p>
          <a:p>
            <a:pPr marL="647700" lvl="1" indent="-285750">
              <a:lnSpc>
                <a:spcPct val="100000"/>
              </a:lnSpc>
            </a:pPr>
            <a:r>
              <a:rPr lang="nb-N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Innovasjon i forhold til nye boformer, samt det kommunale behovet for boliger dekkes i sin helhet i temaplan Bærekraftig boligutvikling</a:t>
            </a:r>
          </a:p>
          <a:p>
            <a:pPr marL="647700" lvl="1" indent="-285750">
              <a:lnSpc>
                <a:spcPct val="100000"/>
              </a:lnSpc>
            </a:pPr>
            <a:endParaRPr lang="nb-NO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47700" lvl="1" indent="-285750">
              <a:lnSpc>
                <a:spcPct val="100000"/>
              </a:lnSpc>
            </a:pPr>
            <a:endParaRPr lang="nb-NO" sz="1800" b="1" dirty="0">
              <a:solidFill>
                <a:srgbClr val="FF6900"/>
              </a:solidFill>
            </a:endParaRPr>
          </a:p>
          <a:p>
            <a:pPr marL="647700" lvl="1" indent="-285750">
              <a:lnSpc>
                <a:spcPct val="100000"/>
              </a:lnSpc>
            </a:pPr>
            <a:endParaRPr lang="nb-NO" sz="1800" b="1" dirty="0">
              <a:solidFill>
                <a:srgbClr val="FF6900"/>
              </a:solidFill>
            </a:endParaRPr>
          </a:p>
          <a:p>
            <a:pPr marL="647700" lvl="1" indent="-285750">
              <a:lnSpc>
                <a:spcPct val="100000"/>
              </a:lnSpc>
            </a:pPr>
            <a:endParaRPr lang="nb-NO" sz="1800" dirty="0">
              <a:latin typeface="+mj-lt"/>
              <a:ea typeface="Asker Sans"/>
              <a:cs typeface="Asker Sans"/>
            </a:endParaRPr>
          </a:p>
          <a:p>
            <a:pPr marL="361950" lvl="1" indent="0">
              <a:lnSpc>
                <a:spcPct val="100000"/>
              </a:lnSpc>
              <a:buNone/>
            </a:pPr>
            <a:endParaRPr lang="nb-NO" sz="1800" dirty="0">
              <a:latin typeface="+mj-lt"/>
              <a:ea typeface="Asker Sans"/>
              <a:cs typeface="Asker Sans"/>
            </a:endParaRPr>
          </a:p>
          <a:p>
            <a:pPr marL="361950" lvl="1" indent="0">
              <a:lnSpc>
                <a:spcPct val="100000"/>
              </a:lnSpc>
              <a:buNone/>
            </a:pPr>
            <a:endParaRPr lang="nb-NO" sz="1800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D979A28-BD1E-476E-BA54-B277D255B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6367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High angle view of an exterior of a building with clear skies">
            <a:extLst>
              <a:ext uri="{FF2B5EF4-FFF2-40B4-BE49-F238E27FC236}">
                <a16:creationId xmlns:a16="http://schemas.microsoft.com/office/drawing/2014/main" id="{466E6789-9B2A-D6A9-02F0-1BECEEEBA3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3" r="4096" b="-1"/>
          <a:stretch/>
        </p:blipFill>
        <p:spPr>
          <a:xfrm>
            <a:off x="7250113" y="10"/>
            <a:ext cx="4945063" cy="6859577"/>
          </a:xfrm>
          <a:noFill/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738BF28-B785-2DD6-43AB-C512AB13C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425" y="6002729"/>
            <a:ext cx="5940424" cy="30599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77A30C-0D7B-F54B-EA45-2E8D90AD0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424" y="2105147"/>
            <a:ext cx="5940425" cy="1242533"/>
          </a:xfrm>
        </p:spPr>
        <p:txBody>
          <a:bodyPr anchor="b">
            <a:normAutofit/>
          </a:bodyPr>
          <a:lstStyle/>
          <a:p>
            <a:r>
              <a:rPr lang="nb-NO"/>
              <a:t>Trender, utviklingstrekk og føringer</a:t>
            </a:r>
          </a:p>
        </p:txBody>
      </p:sp>
      <p:sp>
        <p:nvSpPr>
          <p:cNvPr id="33" name="Subtitle 4">
            <a:extLst>
              <a:ext uri="{FF2B5EF4-FFF2-40B4-BE49-F238E27FC236}">
                <a16:creationId xmlns:a16="http://schemas.microsoft.com/office/drawing/2014/main" id="{26F0FAA7-3247-C76F-4146-F293CC226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425" y="3545149"/>
            <a:ext cx="5940425" cy="221485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17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82386035-81C8-AB6E-7499-73AA20926E39}"/>
              </a:ext>
            </a:extLst>
          </p:cNvPr>
          <p:cNvSpPr txBox="1">
            <a:spLocks/>
          </p:cNvSpPr>
          <p:nvPr/>
        </p:nvSpPr>
        <p:spPr>
          <a:xfrm>
            <a:off x="4540617" y="1453550"/>
            <a:ext cx="7444381" cy="4759958"/>
          </a:xfrm>
          <a:prstGeom prst="rect">
            <a:avLst/>
          </a:prstGeom>
          <a:solidFill>
            <a:srgbClr val="D1DCC7"/>
          </a:solidFill>
        </p:spPr>
        <p:txBody>
          <a:bodyPr>
            <a:noAutofit/>
          </a:bodyPr>
          <a:lstStyle>
            <a:lvl1pPr marL="0" indent="-288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288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76000" indent="288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25000"/>
              <a:buFont typeface="System Font Regular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144" indent="-180036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3CC8BE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ker Sans" pitchFamily="2" charset="77"/>
                <a:ea typeface="+mn-ea"/>
                <a:cs typeface="+mn-cs"/>
              </a:defRPr>
            </a:lvl4pPr>
            <a:lvl5pPr marL="900180" indent="-180036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3CC8BE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ker Sans" pitchFamily="2" charset="77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12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12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nb-NO" sz="12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nb-NO" sz="12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nb-NO" sz="1200"/>
          </a:p>
          <a:p>
            <a:pPr>
              <a:lnSpc>
                <a:spcPct val="120000"/>
              </a:lnSpc>
            </a:pPr>
            <a:endParaRPr 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3124C-6CC5-BA94-C00E-48B1A31A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288000"/>
            <a:ext cx="10497243" cy="1108800"/>
          </a:xfrm>
        </p:spPr>
        <p:txBody>
          <a:bodyPr/>
          <a:lstStyle/>
          <a:p>
            <a:r>
              <a:rPr lang="nb-NO" b="0"/>
              <a:t>Overordnede </a:t>
            </a:r>
            <a:r>
              <a:rPr lang="nb-NO">
                <a:solidFill>
                  <a:schemeClr val="accent2"/>
                </a:solidFill>
              </a:rPr>
              <a:t>trender</a:t>
            </a:r>
            <a:r>
              <a:rPr lang="nb-NO" b="0"/>
              <a:t> som påvirker temaplan Eiendom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A20A6-D656-295A-F171-95BC9A9BF79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14299" y="2173033"/>
            <a:ext cx="4161873" cy="31339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b-NO" sz="1800" b="1"/>
              <a:t>Sentralisering </a:t>
            </a:r>
          </a:p>
          <a:p>
            <a:pPr>
              <a:lnSpc>
                <a:spcPct val="100000"/>
              </a:lnSpc>
            </a:pPr>
            <a:r>
              <a:rPr lang="nb-NO" sz="1800" b="1"/>
              <a:t>Befolkningssammensetning endres - større andel eldre </a:t>
            </a:r>
          </a:p>
          <a:p>
            <a:pPr>
              <a:lnSpc>
                <a:spcPct val="100000"/>
              </a:lnSpc>
            </a:pPr>
            <a:r>
              <a:rPr lang="nb-NO" sz="1800" b="1"/>
              <a:t>Klimaendringer </a:t>
            </a:r>
          </a:p>
          <a:p>
            <a:pPr>
              <a:lnSpc>
                <a:spcPct val="100000"/>
              </a:lnSpc>
            </a:pPr>
            <a:r>
              <a:rPr lang="nb-NO" sz="1800" b="1"/>
              <a:t>Teknologi i rask endring</a:t>
            </a:r>
          </a:p>
          <a:p>
            <a:pPr>
              <a:lnSpc>
                <a:spcPct val="100000"/>
              </a:lnSpc>
            </a:pPr>
            <a:r>
              <a:rPr lang="nb-NO" sz="1800" b="1"/>
              <a:t>Strammere økonomi</a:t>
            </a:r>
          </a:p>
          <a:p>
            <a:pPr>
              <a:lnSpc>
                <a:spcPct val="100000"/>
              </a:lnSpc>
            </a:pPr>
            <a:endParaRPr lang="nb-NO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141C2-A2A0-E670-508E-635436B00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1848" y="5963421"/>
            <a:ext cx="909842" cy="138499"/>
          </a:xfrm>
        </p:spPr>
        <p:txBody>
          <a:bodyPr/>
          <a:lstStyle/>
          <a:p>
            <a:fld id="{7D0233FF-1186-4D0A-89DE-C44C22CC98C6}" type="slidenum">
              <a:rPr lang="nb-NO" smtClean="0"/>
              <a:pPr/>
              <a:t>8</a:t>
            </a:fld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3794A0-309A-44BB-88E1-73C9B61BB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97" y="1930818"/>
            <a:ext cx="6940603" cy="403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249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82386035-81C8-AB6E-7499-73AA20926E39}"/>
              </a:ext>
            </a:extLst>
          </p:cNvPr>
          <p:cNvSpPr txBox="1">
            <a:spLocks/>
          </p:cNvSpPr>
          <p:nvPr/>
        </p:nvSpPr>
        <p:spPr>
          <a:xfrm>
            <a:off x="6589725" y="0"/>
            <a:ext cx="3958275" cy="6859587"/>
          </a:xfrm>
          <a:prstGeom prst="rect">
            <a:avLst/>
          </a:prstGeom>
          <a:solidFill>
            <a:srgbClr val="D1DCC7"/>
          </a:solidFill>
        </p:spPr>
        <p:txBody>
          <a:bodyPr>
            <a:noAutofit/>
          </a:bodyPr>
          <a:lstStyle>
            <a:lvl1pPr marL="0" indent="-288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288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76000" indent="288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25000"/>
              <a:buFont typeface="System Font Regular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144" indent="-180036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3CC8BE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ker Sans" pitchFamily="2" charset="77"/>
                <a:ea typeface="+mn-ea"/>
                <a:cs typeface="+mn-cs"/>
              </a:defRPr>
            </a:lvl4pPr>
            <a:lvl5pPr marL="900180" indent="-180036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3CC8BE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ker Sans" pitchFamily="2" charset="77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12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12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nb-NO" sz="12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nb-NO" sz="120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nb-NO" sz="1200"/>
          </a:p>
          <a:p>
            <a:pPr>
              <a:lnSpc>
                <a:spcPct val="120000"/>
              </a:lnSpc>
            </a:pPr>
            <a:endParaRPr 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3124C-6CC5-BA94-C00E-48B1A31A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b="0"/>
              <a:t>Overordnede </a:t>
            </a:r>
            <a:r>
              <a:rPr lang="nb-NO" sz="2800">
                <a:solidFill>
                  <a:schemeClr val="accent2"/>
                </a:solidFill>
              </a:rPr>
              <a:t>føringer</a:t>
            </a:r>
            <a:r>
              <a:rPr lang="nb-NO" sz="2800" b="0"/>
              <a:t> som </a:t>
            </a:r>
            <a:br>
              <a:rPr lang="nb-NO" sz="2800" b="0"/>
            </a:br>
            <a:r>
              <a:rPr lang="nb-NO" sz="2800" b="0"/>
              <a:t>påvirker temaplan Eiendom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A20A6-D656-295A-F171-95BC9A9BF79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23409" y="1581201"/>
            <a:ext cx="5877649" cy="483768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000" b="1" i="1">
                <a:solidFill>
                  <a:schemeClr val="accent2"/>
                </a:solidFill>
              </a:rPr>
              <a:t>Strategi for stedsutvikling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400"/>
              <a:t>De regionale planene for areal og transport i Oslo og Akershus skal utgjøre regionale løsninger for å møte og prioritere utfordringer innen: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b-NO" sz="1400"/>
              <a:t>Klima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b-NO" sz="1400"/>
              <a:t>Befolkningsvekst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b-NO" sz="1400"/>
              <a:t>Arealbruk</a:t>
            </a:r>
          </a:p>
          <a:p>
            <a:pPr marL="0" indent="0">
              <a:lnSpc>
                <a:spcPct val="100000"/>
              </a:lnSpc>
              <a:buNone/>
            </a:pPr>
            <a:endParaRPr lang="nb-NO" sz="1400"/>
          </a:p>
          <a:p>
            <a:pPr marL="0" indent="0">
              <a:lnSpc>
                <a:spcPct val="100000"/>
              </a:lnSpc>
              <a:buNone/>
            </a:pPr>
            <a:r>
              <a:rPr lang="nb-NO" sz="1400" b="1"/>
              <a:t>Utvikling av Asker skal baseres på disse prinsippene (Kommuneplanens Samfunnsdel), med fokus på: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b-NO" sz="1400"/>
              <a:t>Knutepunktutvikling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b-NO" sz="1400"/>
              <a:t>Bredt bolig- og arbeidsplasstilbud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b-NO" sz="1400"/>
              <a:t>Kapasitet på teknisk og sosial infrastruktur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b-NO" sz="1400"/>
              <a:t>Historisk forankring og grønn profil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b-NO" sz="1400"/>
              <a:t>Minst risiko for uforutsette hendelser og fare</a:t>
            </a:r>
          </a:p>
          <a:p>
            <a:pPr marL="0" indent="0">
              <a:lnSpc>
                <a:spcPct val="100000"/>
              </a:lnSpc>
              <a:buNone/>
            </a:pPr>
            <a:endParaRPr lang="nb-NO" sz="1400"/>
          </a:p>
          <a:p>
            <a:pPr marL="0" indent="0">
              <a:lnSpc>
                <a:spcPct val="100000"/>
              </a:lnSpc>
              <a:buNone/>
            </a:pPr>
            <a:endParaRPr lang="nb-NO" sz="1400"/>
          </a:p>
          <a:p>
            <a:pPr>
              <a:lnSpc>
                <a:spcPct val="100000"/>
              </a:lnSpc>
            </a:pPr>
            <a:endParaRPr lang="nb-NO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141C2-A2A0-E670-508E-635436B00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pPr/>
              <a:t>9</a:t>
            </a:fld>
            <a:endParaRPr lang="nb-NO"/>
          </a:p>
        </p:txBody>
      </p:sp>
      <p:pic>
        <p:nvPicPr>
          <p:cNvPr id="5" name="picture" descr="Et bilde som inneholder kart&#10;&#10;Automatisk generert beskrivelse">
            <a:extLst>
              <a:ext uri="{FF2B5EF4-FFF2-40B4-BE49-F238E27FC236}">
                <a16:creationId xmlns:a16="http://schemas.microsoft.com/office/drawing/2014/main" id="{88E1290E-EF00-EBAB-ABB3-CBAC1C8C0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52" y="40637"/>
            <a:ext cx="3797020" cy="6778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378500-43B9-4E47-FF4A-B6DAACB41264}"/>
              </a:ext>
            </a:extLst>
          </p:cNvPr>
          <p:cNvSpPr txBox="1"/>
          <p:nvPr/>
        </p:nvSpPr>
        <p:spPr>
          <a:xfrm>
            <a:off x="8367798" y="6538543"/>
            <a:ext cx="21802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1050" b="1"/>
              <a:t>Prioriterte vekstområder i </a:t>
            </a:r>
            <a:r>
              <a:rPr lang="nb-NO" sz="1050" b="1">
                <a:highlight>
                  <a:srgbClr val="FFFF00"/>
                </a:highlight>
              </a:rPr>
              <a:t>gult</a:t>
            </a:r>
            <a:r>
              <a:rPr lang="nb-NO" sz="10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3735644"/>
      </p:ext>
    </p:extLst>
  </p:cSld>
  <p:clrMapOvr>
    <a:masterClrMapping/>
  </p:clrMapOvr>
</p:sld>
</file>

<file path=ppt/theme/theme1.xml><?xml version="1.0" encoding="utf-8"?>
<a:theme xmlns:a="http://schemas.openxmlformats.org/drawingml/2006/main" name="PPT Asker kommune">
  <a:themeElements>
    <a:clrScheme name="Asker kommune">
      <a:dk1>
        <a:srgbClr val="000000"/>
      </a:dk1>
      <a:lt1>
        <a:srgbClr val="FFFFFF"/>
      </a:lt1>
      <a:dk2>
        <a:srgbClr val="D2DCE6"/>
      </a:dk2>
      <a:lt2>
        <a:srgbClr val="757474"/>
      </a:lt2>
      <a:accent1>
        <a:srgbClr val="2E578B"/>
      </a:accent1>
      <a:accent2>
        <a:srgbClr val="40875B"/>
      </a:accent2>
      <a:accent3>
        <a:srgbClr val="5E3867"/>
      </a:accent3>
      <a:accent4>
        <a:srgbClr val="D3562A"/>
      </a:accent4>
      <a:accent5>
        <a:srgbClr val="3C99A0"/>
      </a:accent5>
      <a:accent6>
        <a:srgbClr val="E2A71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>
        <a:noAutofit/>
      </a:bodyPr>
      <a:lstStyle>
        <a:defPPr algn="l">
          <a:defRPr dirty="0" smtClean="0"/>
        </a:defPPr>
      </a:lstStyle>
    </a:txDef>
  </a:objectDefaults>
  <a:extraClrSchemeLst/>
  <a:custClrLst>
    <a:custClr name="Grønn">
      <a:srgbClr val="00B140"/>
    </a:custClr>
    <a:custClr name="Lys grønn">
      <a:srgbClr val="66D08C"/>
    </a:custClr>
    <a:custClr name="Lysere grønn">
      <a:srgbClr val="CCEFD9"/>
    </a:custClr>
    <a:custClr name="Orange">
      <a:srgbClr val="FF6900"/>
    </a:custClr>
    <a:custClr name="Lys orange">
      <a:srgbClr val="FFA566"/>
    </a:custClr>
    <a:custClr name="Lysere orange">
      <a:srgbClr val="FFE1CC"/>
    </a:custClr>
  </a:custClrLst>
  <a:extLst>
    <a:ext uri="{05A4C25C-085E-4340-85A3-A5531E510DB2}">
      <thm15:themeFamily xmlns:thm15="http://schemas.microsoft.com/office/thememl/2012/main" name="PowerPointmal_Jernbanedirektoratet.pptx" id="{0797D0AE-80E6-4B35-9C54-DE247075FE7D}" vid="{5E1A867E-F863-45CD-957F-88D51905921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am dokument" ma:contentTypeID="0x01010090DE9E45CC3B194FA17B9E447DFF924300055EA40A59026B40A5ED3D1544B14C47" ma:contentTypeVersion="21" ma:contentTypeDescription="Opprett et nytt dokument." ma:contentTypeScope="" ma:versionID="d88f09c00e6d83742787406f78106b24">
  <xsd:schema xmlns:xsd="http://www.w3.org/2001/XMLSchema" xmlns:xs="http://www.w3.org/2001/XMLSchema" xmlns:p="http://schemas.microsoft.com/office/2006/metadata/properties" xmlns:ns2="b7232de6-9d46-4b2c-8d6f-68b97713f184" xmlns:ns3="249c1280-b671-4625-87f2-c7c81dda8328" xmlns:ns4="73af2f73-97c1-4c9f-a892-2627f9ddcc00" targetNamespace="http://schemas.microsoft.com/office/2006/metadata/properties" ma:root="true" ma:fieldsID="935a8e3c5ee04f862065d7b5b4de5e1f" ns2:_="" ns3:_="" ns4:_="">
    <xsd:import namespace="b7232de6-9d46-4b2c-8d6f-68b97713f184"/>
    <xsd:import namespace="249c1280-b671-4625-87f2-c7c81dda8328"/>
    <xsd:import namespace="73af2f73-97c1-4c9f-a892-2627f9ddcc00"/>
    <xsd:element name="properties">
      <xsd:complexType>
        <xsd:sequence>
          <xsd:element name="documentManagement">
            <xsd:complexType>
              <xsd:all>
                <xsd:element ref="ns3:CaseNumber" minOccurs="0"/>
                <xsd:element ref="ns2:m5d19924ebe546ec9f3f4686592af72a" minOccurs="0"/>
                <xsd:element ref="ns2:TaxCatchAll" minOccurs="0"/>
                <xsd:element ref="ns2:edb17239413242d786ec40e89b111fee" minOccurs="0"/>
                <xsd:element ref="ns2:TaxCatchAllLabel" minOccurs="0"/>
                <xsd:element ref="ns2:kef36660cea444fda8f74c0fbb874a96" minOccurs="0"/>
                <xsd:element ref="ns4:MediaServiceMetadata" minOccurs="0"/>
                <xsd:element ref="ns4:MediaServiceFastMetadata" minOccurs="0"/>
                <xsd:element ref="ns4:lcf76f155ced4ddcb4097134ff3c332f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Flow_SignoffStatus" minOccurs="0"/>
                <xsd:element ref="ns4:MediaServiceDateTaken" minOccurs="0"/>
                <xsd:element ref="ns4:MediaLengthInSeconds" minOccurs="0"/>
                <xsd:element ref="ns2:SharedWithUsers" minOccurs="0"/>
                <xsd:element ref="ns2:SharedWithDetail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232de6-9d46-4b2c-8d6f-68b97713f184" elementFormDefault="qualified">
    <xsd:import namespace="http://schemas.microsoft.com/office/2006/documentManagement/types"/>
    <xsd:import namespace="http://schemas.microsoft.com/office/infopath/2007/PartnerControls"/>
    <xsd:element name="m5d19924ebe546ec9f3f4686592af72a" ma:index="12" nillable="true" ma:taxonomy="true" ma:internalName="m5d19924ebe546ec9f3f4686592af72a" ma:taxonomyFieldName="MainProcess" ma:displayName="Hovedprosess" ma:default="" ma:fieldId="{65d19924-ebe5-46ec-9f3f-4686592af72a}" ma:sspId="f53228c4-c087-4491-a0f7-26fafcd6f331" ma:termSetId="184d6f40-512b-4c63-a43e-1933aa5ddb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c82b0ad3-589e-4a57-84bd-6464f5929c6d}" ma:internalName="TaxCatchAll" ma:showField="CatchAllData" ma:web="b7232de6-9d46-4b2c-8d6f-68b97713f1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b17239413242d786ec40e89b111fee" ma:index="14" nillable="true" ma:taxonomy="true" ma:internalName="edb17239413242d786ec40e89b111fee" ma:taxonomyFieldName="SecondaryServiceArea" ma:displayName="Sekundært tjenesteområde" ma:default="" ma:fieldId="{edb17239-4132-42d7-86ec-40e89b111fee}" ma:sspId="f53228c4-c087-4491-a0f7-26fafcd6f331" ma:termSetId="184d6f40-512b-4c63-a43e-1933aa5ddb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15" nillable="true" ma:displayName="Taxonomy Catch All Column1" ma:hidden="true" ma:list="{c82b0ad3-589e-4a57-84bd-6464f5929c6d}" ma:internalName="TaxCatchAllLabel" ma:readOnly="true" ma:showField="CatchAllDataLabel" ma:web="b7232de6-9d46-4b2c-8d6f-68b97713f1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ef36660cea444fda8f74c0fbb874a96" ma:index="16" nillable="true" ma:taxonomy="true" ma:internalName="kef36660cea444fda8f74c0fbb874a96" ma:taxonomyFieldName="ServiceArea" ma:displayName="Tjenesteområde" ma:default="" ma:fieldId="{4ef36660-cea4-44fd-a8f7-4c0fbb874a96}" ma:sspId="f53228c4-c087-4491-a0f7-26fafcd6f331" ma:termSetId="184d6f40-512b-4c63-a43e-1933aa5ddb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c1280-b671-4625-87f2-c7c81dda8328" elementFormDefault="qualified">
    <xsd:import namespace="http://schemas.microsoft.com/office/2006/documentManagement/types"/>
    <xsd:import namespace="http://schemas.microsoft.com/office/infopath/2007/PartnerControls"/>
    <xsd:element name="CaseNumber" ma:index="11" nillable="true" ma:displayName="Saksnummer" ma:internalName="CaseNumb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f2f73-97c1-4c9f-a892-2627f9ddcc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f53228c4-c087-4491-a0f7-26fafcd6f3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6" nillable="true" ma:displayName="Godkjenningsstatus" ma:internalName="Godkjenningsstatus">
      <xsd:simpleType>
        <xsd:restriction base="dms:Text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3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b17239413242d786ec40e89b111fee xmlns="b7232de6-9d46-4b2c-8d6f-68b97713f184">
      <Terms xmlns="http://schemas.microsoft.com/office/infopath/2007/PartnerControls">
        <TermInfo xmlns="http://schemas.microsoft.com/office/infopath/2007/PartnerControls">
          <TermName xmlns="http://schemas.microsoft.com/office/infopath/2007/PartnerControls">Oppvekst</TermName>
          <TermId xmlns="http://schemas.microsoft.com/office/infopath/2007/PartnerControls">747c90d2-10e8-46e8-87d7-33a1f1e0ca88</TermId>
        </TermInfo>
      </Terms>
    </edb17239413242d786ec40e89b111fee>
    <_Flow_SignoffStatus xmlns="73af2f73-97c1-4c9f-a892-2627f9ddcc00" xsi:nil="true"/>
    <kef36660cea444fda8f74c0fbb874a96 xmlns="b7232de6-9d46-4b2c-8d6f-68b97713f184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Ledelse</TermName>
          <TermId xmlns="http://schemas.microsoft.com/office/infopath/2007/PartnerControls">ef8069f9-db8d-4bb9-b3fc-35d1d238d4a4</TermId>
        </TermInfo>
      </Terms>
    </kef36660cea444fda8f74c0fbb874a96>
    <m5d19924ebe546ec9f3f4686592af72a xmlns="b7232de6-9d46-4b2c-8d6f-68b97713f184">
      <Terms xmlns="http://schemas.microsoft.com/office/infopath/2007/PartnerControls">
        <TermInfo xmlns="http://schemas.microsoft.com/office/infopath/2007/PartnerControls">
          <TermName xmlns="http://schemas.microsoft.com/office/infopath/2007/PartnerControls">Plan og strategi</TermName>
          <TermId xmlns="http://schemas.microsoft.com/office/infopath/2007/PartnerControls">0182a5cb-0fc8-4d25-91f6-0d0531faaa5f</TermId>
        </TermInfo>
      </Terms>
    </m5d19924ebe546ec9f3f4686592af72a>
    <CaseNumber xmlns="249c1280-b671-4625-87f2-c7c81dda8328" xsi:nil="true"/>
    <TaxCatchAll xmlns="b7232de6-9d46-4b2c-8d6f-68b97713f184">
      <Value>3</Value>
      <Value>2</Value>
      <Value>1</Value>
    </TaxCatchAll>
    <lcf76f155ced4ddcb4097134ff3c332f xmlns="73af2f73-97c1-4c9f-a892-2627f9ddcc00">
      <Terms xmlns="http://schemas.microsoft.com/office/infopath/2007/PartnerControls"/>
    </lcf76f155ced4ddcb4097134ff3c332f>
    <SharedWithUsers xmlns="b7232de6-9d46-4b2c-8d6f-68b97713f184">
      <UserInfo>
        <DisplayName>Kristin Thoresen</DisplayName>
        <AccountId>81</AccountId>
        <AccountType/>
      </UserInfo>
      <UserInfo>
        <DisplayName>Klaus Emil Øiseth</DisplayName>
        <AccountId>287</AccountId>
        <AccountType/>
      </UserInfo>
      <UserInfo>
        <DisplayName>Lene Thusing Pedersen</DisplayName>
        <AccountId>235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D19B4D2-C134-4A72-9551-5524414143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79CF75-BC2C-4A74-8520-D3748CEA165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b7232de6-9d46-4b2c-8d6f-68b97713f184"/>
    <ds:schemaRef ds:uri="249c1280-b671-4625-87f2-c7c81dda8328"/>
    <ds:schemaRef ds:uri="73af2f73-97c1-4c9f-a892-2627f9ddcc0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6D89C5-8604-459D-A1B3-25BC17858F1B}">
  <ds:schemaRefs>
    <ds:schemaRef ds:uri="http://schemas.microsoft.com/office/2006/metadata/properties"/>
    <ds:schemaRef ds:uri="249c1280-b671-4625-87f2-c7c81dda8328"/>
    <ds:schemaRef ds:uri="http://purl.org/dc/terms/"/>
    <ds:schemaRef ds:uri="b7232de6-9d46-4b2c-8d6f-68b97713f184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73af2f73-97c1-4c9f-a892-2627f9ddcc0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PowerPointmal_Jernbanedirektoratet</Template>
  <TotalTime>169</TotalTime>
  <Words>1110</Words>
  <Application>Microsoft Office PowerPoint</Application>
  <PresentationFormat>Egendefinert</PresentationFormat>
  <Paragraphs>215</Paragraphs>
  <Slides>21</Slides>
  <Notes>20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9" baseType="lpstr">
      <vt:lpstr>Arial</vt:lpstr>
      <vt:lpstr>Asker Sans</vt:lpstr>
      <vt:lpstr>Asker Sans,Times New Roman</vt:lpstr>
      <vt:lpstr>Calibri</vt:lpstr>
      <vt:lpstr>Courier New</vt:lpstr>
      <vt:lpstr>System Font Regular</vt:lpstr>
      <vt:lpstr>Wingdings</vt:lpstr>
      <vt:lpstr>PPT Asker kommune</vt:lpstr>
      <vt:lpstr>Temaplan eiendom –  Rom for livet 2023 - 2035</vt:lpstr>
      <vt:lpstr>Agenda</vt:lpstr>
      <vt:lpstr>Temaplan Eiendom</vt:lpstr>
      <vt:lpstr>Overordnet fremdriftsplan  </vt:lpstr>
      <vt:lpstr>Formålet med eiendom i Asker kommune</vt:lpstr>
      <vt:lpstr>Avgrensninger</vt:lpstr>
      <vt:lpstr>Trender, utviklingstrekk og føringer</vt:lpstr>
      <vt:lpstr>Overordnede trender som påvirker temaplan Eiendom</vt:lpstr>
      <vt:lpstr>Overordnede føringer som  påvirker temaplan Eiendom</vt:lpstr>
      <vt:lpstr>Overordnede føringer som påvirker temaplan Eiendom </vt:lpstr>
      <vt:lpstr>Overordnede føringer som påvirker temaplan Eiendom</vt:lpstr>
      <vt:lpstr>Dagens status</vt:lpstr>
      <vt:lpstr>Utfordringsbilde</vt:lpstr>
      <vt:lpstr>Utfordringer Asker står overfor - for å drive god kommunal eiendomsforvaltning og -utvikling</vt:lpstr>
      <vt:lpstr>Administrasjonens forslag til innsatsområder  </vt:lpstr>
      <vt:lpstr>Innsatsområde 1  </vt:lpstr>
      <vt:lpstr>Innsatsområde 2  </vt:lpstr>
      <vt:lpstr>Innsatsområde 3  </vt:lpstr>
      <vt:lpstr>Innsatsområde 4  </vt:lpstr>
      <vt:lpstr>Innsatsområde 5  </vt:lpstr>
      <vt:lpstr>PowerPoint-presentasjon</vt:lpstr>
    </vt:vector>
  </TitlesOfParts>
  <Company>Jernbaneverket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Line Poppe</dc:creator>
  <cp:lastModifiedBy>Anette Kampesæter Førland</cp:lastModifiedBy>
  <cp:revision>2</cp:revision>
  <cp:lastPrinted>2023-02-13T11:13:32Z</cp:lastPrinted>
  <dcterms:created xsi:type="dcterms:W3CDTF">2019-02-08T09:46:16Z</dcterms:created>
  <dcterms:modified xsi:type="dcterms:W3CDTF">2023-03-22T14:41:38Z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0x01010090DE9E45CC3B194FA17B9E447DFF924300055EA40A59026B40A5ED3D1544B14C47</vt:lpwstr>
  </property>
  <property fmtid="{D5CDD505-2E9C-101B-9397-08002B2CF9AE}" pid="3" name="AuthorIds_UIVersion_1024">
    <vt:lpwstr>6</vt:lpwstr>
  </property>
  <property fmtid="{D5CDD505-2E9C-101B-9397-08002B2CF9AE}" pid="4" name="AuthorIds_UIVersion_2048">
    <vt:lpwstr>6</vt:lpwstr>
  </property>
  <property fmtid="{D5CDD505-2E9C-101B-9397-08002B2CF9AE}" pid="5" name="ServiceArea">
    <vt:lpwstr>3;#Ledelse|ef8069f9-db8d-4bb9-b3fc-35d1d238d4a4</vt:lpwstr>
  </property>
  <property fmtid="{D5CDD505-2E9C-101B-9397-08002B2CF9AE}" pid="6" name="MediaServiceImageTags">
    <vt:lpwstr/>
  </property>
  <property fmtid="{D5CDD505-2E9C-101B-9397-08002B2CF9AE}" pid="7" name="MainProcess">
    <vt:lpwstr>2;#Plan og strategi|0182a5cb-0fc8-4d25-91f6-0d0531faaa5f</vt:lpwstr>
  </property>
  <property fmtid="{D5CDD505-2E9C-101B-9397-08002B2CF9AE}" pid="8" name="SecondaryServiceArea">
    <vt:lpwstr>1;#Oppvekst|747c90d2-10e8-46e8-87d7-33a1f1e0ca88</vt:lpwstr>
  </property>
</Properties>
</file>